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9" r:id="rId3"/>
    <p:sldId id="276" r:id="rId4"/>
    <p:sldId id="277" r:id="rId5"/>
    <p:sldId id="278" r:id="rId6"/>
    <p:sldId id="279" r:id="rId7"/>
    <p:sldId id="292" r:id="rId8"/>
    <p:sldId id="280" r:id="rId9"/>
    <p:sldId id="281" r:id="rId10"/>
    <p:sldId id="283" r:id="rId11"/>
    <p:sldId id="284" r:id="rId12"/>
    <p:sldId id="286" r:id="rId13"/>
    <p:sldId id="285" r:id="rId14"/>
    <p:sldId id="287" r:id="rId15"/>
    <p:sldId id="289" r:id="rId16"/>
    <p:sldId id="290" r:id="rId17"/>
    <p:sldId id="291" r:id="rId18"/>
    <p:sldId id="27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6C1"/>
    <a:srgbClr val="FFE3D5"/>
    <a:srgbClr val="2E3032"/>
    <a:srgbClr val="EDEEE9"/>
    <a:srgbClr val="F9A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84424" autoAdjust="0"/>
  </p:normalViewPr>
  <p:slideViewPr>
    <p:cSldViewPr snapToGrid="0" showGuides="1">
      <p:cViewPr varScale="1">
        <p:scale>
          <a:sx n="87" d="100"/>
          <a:sy n="87" d="100"/>
        </p:scale>
        <p:origin x="1541" y="72"/>
      </p:cViewPr>
      <p:guideLst>
        <p:guide orient="horz" pos="1597"/>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E6395994-F4F5-61D2-35D3-9537F2C40B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0C0CD91-334B-5D20-05BD-6DEA3EDD06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845FD0-2AED-44D0-ACC9-776E804268FE}" type="datetimeFigureOut">
              <a:rPr lang="zh-TW" altLang="en-US" smtClean="0"/>
              <a:t>2022/11/28</a:t>
            </a:fld>
            <a:endParaRPr lang="zh-TW" altLang="en-US"/>
          </a:p>
        </p:txBody>
      </p:sp>
      <p:sp>
        <p:nvSpPr>
          <p:cNvPr id="4" name="頁尾版面配置區 3">
            <a:extLst>
              <a:ext uri="{FF2B5EF4-FFF2-40B4-BE49-F238E27FC236}">
                <a16:creationId xmlns:a16="http://schemas.microsoft.com/office/drawing/2014/main" id="{2A03A7C0-761E-2D92-E618-1F4A40D07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A7AA355-BC14-C773-88C3-49C103C1E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3FADE9-71F2-4FDF-931B-BD98D45969B7}" type="slidenum">
              <a:rPr lang="zh-TW" altLang="en-US" smtClean="0"/>
              <a:t>‹#›</a:t>
            </a:fld>
            <a:endParaRPr lang="zh-TW" altLang="en-US"/>
          </a:p>
        </p:txBody>
      </p:sp>
    </p:spTree>
    <p:extLst>
      <p:ext uri="{BB962C8B-B14F-4D97-AF65-F5344CB8AC3E}">
        <p14:creationId xmlns:p14="http://schemas.microsoft.com/office/powerpoint/2010/main" val="362227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9372E-6FE6-442E-9CC4-0C2B48B537AE}" type="datetimeFigureOut">
              <a:rPr lang="zh-CN" altLang="en-US" smtClean="0"/>
              <a:t>2022/11/28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78727-3F8D-4443-A339-1BF112340783}" type="slidenum">
              <a:rPr lang="zh-CN" altLang="en-US" smtClean="0"/>
              <a:t>‹#›</a:t>
            </a:fld>
            <a:endParaRPr lang="zh-CN" altLang="en-US"/>
          </a:p>
        </p:txBody>
      </p:sp>
    </p:spTree>
    <p:extLst>
      <p:ext uri="{BB962C8B-B14F-4D97-AF65-F5344CB8AC3E}">
        <p14:creationId xmlns:p14="http://schemas.microsoft.com/office/powerpoint/2010/main" val="34362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Speed_lim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EID</a:t>
            </a:r>
            <a:r>
              <a:rPr lang="zh-TW" altLang="en-US" dirty="0"/>
              <a:t> </a:t>
            </a:r>
            <a:r>
              <a:rPr lang="en-US" altLang="zh-TW" dirty="0"/>
              <a:t>:</a:t>
            </a:r>
            <a:r>
              <a:rPr lang="zh-TW" altLang="en-US" dirty="0"/>
              <a:t> 幫助駕駛員應對系統複雜性和在自動控制系統設計中未預料到的事件的方法</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a:t>
            </a:fld>
            <a:endParaRPr lang="zh-CN" altLang="en-US"/>
          </a:p>
        </p:txBody>
      </p:sp>
    </p:spTree>
    <p:extLst>
      <p:ext uri="{BB962C8B-B14F-4D97-AF65-F5344CB8AC3E}">
        <p14:creationId xmlns:p14="http://schemas.microsoft.com/office/powerpoint/2010/main" val="21095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除了四項假設 另外分析的項目</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14</a:t>
            </a:fld>
            <a:endParaRPr lang="zh-CN" altLang="en-US"/>
          </a:p>
        </p:txBody>
      </p:sp>
    </p:spTree>
    <p:extLst>
      <p:ext uri="{BB962C8B-B14F-4D97-AF65-F5344CB8AC3E}">
        <p14:creationId xmlns:p14="http://schemas.microsoft.com/office/powerpoint/2010/main" val="398181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15</a:t>
            </a:fld>
            <a:endParaRPr lang="zh-CN" altLang="en-US"/>
          </a:p>
        </p:txBody>
      </p:sp>
    </p:spTree>
    <p:extLst>
      <p:ext uri="{BB962C8B-B14F-4D97-AF65-F5344CB8AC3E}">
        <p14:creationId xmlns:p14="http://schemas.microsoft.com/office/powerpoint/2010/main" val="381238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16</a:t>
            </a:fld>
            <a:endParaRPr lang="zh-CN" altLang="en-US"/>
          </a:p>
        </p:txBody>
      </p:sp>
    </p:spTree>
    <p:extLst>
      <p:ext uri="{BB962C8B-B14F-4D97-AF65-F5344CB8AC3E}">
        <p14:creationId xmlns:p14="http://schemas.microsoft.com/office/powerpoint/2010/main" val="219098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17</a:t>
            </a:fld>
            <a:endParaRPr lang="zh-CN" altLang="en-US"/>
          </a:p>
        </p:txBody>
      </p:sp>
    </p:spTree>
    <p:extLst>
      <p:ext uri="{BB962C8B-B14F-4D97-AF65-F5344CB8AC3E}">
        <p14:creationId xmlns:p14="http://schemas.microsoft.com/office/powerpoint/2010/main" val="299772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神經通路 </a:t>
            </a:r>
            <a:r>
              <a:rPr lang="en-US" altLang="zh-TW" dirty="0"/>
              <a:t>:</a:t>
            </a:r>
            <a:r>
              <a:rPr lang="zh-TW" altLang="en-US" dirty="0"/>
              <a:t> 是指一處神經元與另一處神經元之間的連接通路，由軸突、突觸等組成，可傳遞神經系統的訊號。</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3</a:t>
            </a:fld>
            <a:endParaRPr lang="zh-CN" altLang="en-US"/>
          </a:p>
        </p:txBody>
      </p:sp>
    </p:spTree>
    <p:extLst>
      <p:ext uri="{BB962C8B-B14F-4D97-AF65-F5344CB8AC3E}">
        <p14:creationId xmlns:p14="http://schemas.microsoft.com/office/powerpoint/2010/main" val="64841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神經通路 </a:t>
            </a:r>
            <a:r>
              <a:rPr lang="en-US" altLang="zh-TW" dirty="0"/>
              <a:t>:</a:t>
            </a:r>
            <a:r>
              <a:rPr lang="zh-TW" altLang="en-US" dirty="0"/>
              <a:t> 是指一處神經元與另一處神經元之間的連接通路，由軸突、突觸等組成，可傳遞神經系統的訊號。</a:t>
            </a:r>
            <a:endParaRPr lang="en-US" altLang="zh-TW" dirty="0"/>
          </a:p>
          <a:p>
            <a:r>
              <a:rPr lang="zh-TW" altLang="en-US" dirty="0"/>
              <a:t>認知負荷 </a:t>
            </a:r>
            <a:r>
              <a:rPr lang="en-US" altLang="zh-TW" dirty="0"/>
              <a:t>:</a:t>
            </a:r>
            <a:r>
              <a:rPr lang="zh-TW" altLang="en-US" dirty="0"/>
              <a:t> 是指工作記憶資源的使用量。可分為三種類型 </a:t>
            </a:r>
            <a:r>
              <a:rPr lang="en-US" altLang="zh-TW" dirty="0"/>
              <a:t>:</a:t>
            </a:r>
            <a:r>
              <a:rPr lang="zh-TW" altLang="en-US" dirty="0"/>
              <a:t>  內在認知負荷是與特定主題相關的努力；無關的認知負荷是指訊息或任務呈現給學習者的方式；相關的認知負荷是指為創建永久知識庫而投入的工作</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4</a:t>
            </a:fld>
            <a:endParaRPr lang="zh-CN" altLang="en-US"/>
          </a:p>
        </p:txBody>
      </p:sp>
    </p:spTree>
    <p:extLst>
      <p:ext uri="{BB962C8B-B14F-4D97-AF65-F5344CB8AC3E}">
        <p14:creationId xmlns:p14="http://schemas.microsoft.com/office/powerpoint/2010/main" val="315478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神經通路 </a:t>
            </a:r>
            <a:r>
              <a:rPr lang="en-US" altLang="zh-TW" dirty="0"/>
              <a:t>:</a:t>
            </a:r>
            <a:r>
              <a:rPr lang="zh-TW" altLang="en-US" dirty="0"/>
              <a:t> 是指一處神經元與另一處神經元之間的連接通路，由軸突、突觸等組成，可傳遞神經系統的訊號。</a:t>
            </a:r>
            <a:endParaRPr lang="en-US" altLang="zh-TW" dirty="0"/>
          </a:p>
          <a:p>
            <a:r>
              <a:rPr lang="zh-TW" altLang="en-US" dirty="0"/>
              <a:t>認知負荷 </a:t>
            </a:r>
            <a:r>
              <a:rPr lang="en-US" altLang="zh-TW" dirty="0"/>
              <a:t>:</a:t>
            </a:r>
            <a:r>
              <a:rPr lang="zh-TW" altLang="en-US" dirty="0"/>
              <a:t> 是指工作記憶資源的使用量。可分為三種類型 </a:t>
            </a:r>
            <a:r>
              <a:rPr lang="en-US" altLang="zh-TW" dirty="0"/>
              <a:t>:</a:t>
            </a:r>
            <a:r>
              <a:rPr lang="zh-TW" altLang="en-US" dirty="0"/>
              <a:t>  內在認知負荷是與特定主題相關的努力；無關的認知負荷是指訊息或任務呈現給學習者的方式；相關的認知負荷是指為創建永久知識庫而投入的工作</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5</a:t>
            </a:fld>
            <a:endParaRPr lang="zh-CN" altLang="en-US"/>
          </a:p>
        </p:txBody>
      </p:sp>
    </p:spTree>
    <p:extLst>
      <p:ext uri="{BB962C8B-B14F-4D97-AF65-F5344CB8AC3E}">
        <p14:creationId xmlns:p14="http://schemas.microsoft.com/office/powerpoint/2010/main" val="307205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生態介面設計實現了從</a:t>
            </a:r>
            <a:r>
              <a:rPr lang="en-US" altLang="zh-TW" dirty="0"/>
              <a:t>“</a:t>
            </a:r>
            <a:r>
              <a:rPr lang="zh-TW" altLang="en-US" dirty="0"/>
              <a:t>激活</a:t>
            </a:r>
            <a:r>
              <a:rPr lang="en-US" altLang="zh-TW" dirty="0"/>
              <a:t>”</a:t>
            </a:r>
            <a:r>
              <a:rPr lang="zh-TW" altLang="en-US" dirty="0"/>
              <a:t>到</a:t>
            </a:r>
            <a:r>
              <a:rPr lang="en-US" altLang="zh-TW" dirty="0"/>
              <a:t>“</a:t>
            </a:r>
            <a:r>
              <a:rPr lang="zh-TW" altLang="en-US" dirty="0"/>
              <a:t>執行</a:t>
            </a:r>
            <a:r>
              <a:rPr lang="en-US" altLang="zh-TW" dirty="0"/>
              <a:t>”</a:t>
            </a:r>
            <a:r>
              <a:rPr lang="zh-TW" altLang="en-US" dirty="0"/>
              <a:t>的直接捷徑，因為他們提共了一致的感知</a:t>
            </a:r>
            <a:r>
              <a:rPr lang="en-US" altLang="zh-TW" dirty="0"/>
              <a:t>-</a:t>
            </a:r>
            <a:r>
              <a:rPr lang="zh-TW" altLang="en-US" dirty="0"/>
              <a:t>動作映射，因此可以用做訊號</a:t>
            </a:r>
            <a:endParaRPr lang="en-US" altLang="zh-TW" dirty="0"/>
          </a:p>
          <a:p>
            <a:r>
              <a:rPr lang="zh-TW" altLang="en-US" dirty="0"/>
              <a:t>這表明生態介面所顯示的訊息應該導致某種行為的自動執行，而不必先是別喊解釋訊息，然後再決定定情況下的適當任務。因此，生態介面旨在培養基於技能的行為，這是最自動化和最不自覺的行為類型。這在理論上減少了認知負荷，然後可用於處理其他需要更高認知過程的任務</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6</a:t>
            </a:fld>
            <a:endParaRPr lang="zh-CN" altLang="en-US"/>
          </a:p>
        </p:txBody>
      </p:sp>
    </p:spTree>
    <p:extLst>
      <p:ext uri="{BB962C8B-B14F-4D97-AF65-F5344CB8AC3E}">
        <p14:creationId xmlns:p14="http://schemas.microsoft.com/office/powerpoint/2010/main" val="244419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太慢 適合的速度 太快</a:t>
            </a:r>
            <a:endParaRPr lang="en-US" altLang="zh-TW" dirty="0"/>
          </a:p>
          <a:p>
            <a:endParaRPr lang="en-US" altLang="zh-TW" dirty="0"/>
          </a:p>
          <a:p>
            <a:r>
              <a:rPr lang="zh-TW" altLang="en-US" dirty="0"/>
              <a:t>生態接口實現了從</a:t>
            </a:r>
            <a:r>
              <a:rPr lang="en-US" altLang="zh-TW" dirty="0"/>
              <a:t>“</a:t>
            </a:r>
            <a:r>
              <a:rPr lang="zh-TW" altLang="en-US" dirty="0"/>
              <a:t>激活</a:t>
            </a:r>
            <a:r>
              <a:rPr lang="en-US" altLang="zh-TW" dirty="0"/>
              <a:t>”</a:t>
            </a:r>
            <a:r>
              <a:rPr lang="zh-TW" altLang="en-US" dirty="0"/>
              <a:t>到</a:t>
            </a:r>
            <a:r>
              <a:rPr lang="en-US" altLang="zh-TW" dirty="0"/>
              <a:t>“</a:t>
            </a:r>
            <a:r>
              <a:rPr lang="zh-TW" altLang="en-US" dirty="0"/>
              <a:t>執行</a:t>
            </a:r>
            <a:r>
              <a:rPr lang="en-US" altLang="zh-TW" dirty="0"/>
              <a:t>”</a:t>
            </a:r>
            <a:r>
              <a:rPr lang="zh-TW" altLang="en-US" dirty="0"/>
              <a:t>的直接捷徑，因為他們提共了一致的感知</a:t>
            </a:r>
            <a:r>
              <a:rPr lang="en-US" altLang="zh-TW" dirty="0"/>
              <a:t>-</a:t>
            </a:r>
            <a:r>
              <a:rPr lang="zh-TW" altLang="en-US" dirty="0"/>
              <a:t>動作映射，因此可以用做訊號</a:t>
            </a:r>
            <a:endParaRPr lang="en-US" altLang="zh-TW" dirty="0"/>
          </a:p>
          <a:p>
            <a:r>
              <a:rPr lang="zh-TW" altLang="en-US" dirty="0"/>
              <a:t>這表明生態介面所顯示的訊息應該導致某種行為的自動執行，而不必先是別喊解釋訊息，然後再決定定情況下的適當任務。因此，生態介面旨在培養基於技能的行為，這是最自動化和最不自覺的行為類型。這在理論上減少了認知負荷，然後可用於處理其他需要更高認知過程的任務</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7</a:t>
            </a:fld>
            <a:endParaRPr lang="zh-CN" altLang="en-US"/>
          </a:p>
        </p:txBody>
      </p:sp>
    </p:spTree>
    <p:extLst>
      <p:ext uri="{BB962C8B-B14F-4D97-AF65-F5344CB8AC3E}">
        <p14:creationId xmlns:p14="http://schemas.microsoft.com/office/powerpoint/2010/main" val="1551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a:t>
            </a:r>
            <a:r>
              <a:rPr lang="en-US" altLang="zh-TW" dirty="0"/>
              <a:t>HMI</a:t>
            </a:r>
            <a:r>
              <a:rPr lang="zh-TW" altLang="en-US" dirty="0"/>
              <a:t>與</a:t>
            </a:r>
            <a:r>
              <a:rPr lang="en-US" altLang="zh-TW" dirty="0"/>
              <a:t>EID</a:t>
            </a:r>
            <a:r>
              <a:rPr lang="zh-TW" altLang="en-US" dirty="0"/>
              <a:t>比較</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8</a:t>
            </a:fld>
            <a:endParaRPr lang="zh-CN" altLang="en-US"/>
          </a:p>
        </p:txBody>
      </p:sp>
    </p:spTree>
    <p:extLst>
      <p:ext uri="{BB962C8B-B14F-4D97-AF65-F5344CB8AC3E}">
        <p14:creationId xmlns:p14="http://schemas.microsoft.com/office/powerpoint/2010/main" val="120687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種</a:t>
            </a:r>
            <a:r>
              <a:rPr lang="en-US" altLang="zh-TW" dirty="0"/>
              <a:t>HMI : </a:t>
            </a:r>
            <a:r>
              <a:rPr lang="zh-TW" altLang="en-US" dirty="0"/>
              <a:t>傳統介面、生態介面</a:t>
            </a:r>
            <a:endParaRPr lang="en-US" altLang="zh-TW" dirty="0"/>
          </a:p>
          <a:p>
            <a:r>
              <a:rPr lang="en-US" altLang="zh-TW" dirty="0"/>
              <a:t>ISA(</a:t>
            </a:r>
            <a:r>
              <a:rPr lang="zh-TW" altLang="en-US" dirty="0"/>
              <a:t>智能輔助系統</a:t>
            </a:r>
            <a:r>
              <a:rPr lang="en-US" altLang="zh-TW" dirty="0"/>
              <a:t>)</a:t>
            </a:r>
            <a:r>
              <a:rPr lang="zh-TW" altLang="en-US" dirty="0"/>
              <a:t>存在與否 </a:t>
            </a:r>
            <a:r>
              <a:rPr lang="en-US" altLang="zh-TW" dirty="0"/>
              <a:t>:</a:t>
            </a:r>
            <a:r>
              <a:rPr lang="zh-TW" altLang="en-US" b="0" i="0" dirty="0">
                <a:solidFill>
                  <a:srgbClr val="202122"/>
                </a:solidFill>
                <a:effectLst/>
                <a:latin typeface="Arial" panose="020B0604020202020204" pitchFamily="34" charset="0"/>
              </a:rPr>
              <a:t>確保車輛速度不超過安全或</a:t>
            </a:r>
            <a:r>
              <a:rPr lang="zh-TW" altLang="en-US" b="0" i="0" u="none" strike="noStrike" dirty="0">
                <a:solidFill>
                  <a:srgbClr val="0645AD"/>
                </a:solidFill>
                <a:effectLst/>
                <a:latin typeface="Arial" panose="020B0604020202020204" pitchFamily="34" charset="0"/>
                <a:hlinkClick r:id="rId3" tooltip="速度極限"/>
              </a:rPr>
              <a:t>法律強制速度</a:t>
            </a:r>
            <a:r>
              <a:rPr lang="zh-TW" altLang="en-US" b="0" i="0" dirty="0">
                <a:solidFill>
                  <a:srgbClr val="202122"/>
                </a:solidFill>
                <a:effectLst/>
                <a:latin typeface="Arial" panose="020B0604020202020204" pitchFamily="34" charset="0"/>
              </a:rPr>
              <a:t>的任何系統。在可能超速的情況下，可以提醒駕駛員或自動降低速度</a:t>
            </a:r>
            <a:endParaRPr lang="en-US" altLang="zh-TW" dirty="0"/>
          </a:p>
          <a:p>
            <a:r>
              <a:rPr lang="en-US" altLang="zh-TW" dirty="0"/>
              <a:t>One-back task :</a:t>
            </a:r>
            <a:r>
              <a:rPr lang="zh-TW" altLang="en-US" dirty="0"/>
              <a:t> 聲音任務，要求受測者</a:t>
            </a:r>
            <a:r>
              <a:rPr lang="en-US" altLang="zh-TW" dirty="0"/>
              <a:t>(</a:t>
            </a:r>
            <a:r>
              <a:rPr lang="zh-TW" altLang="en-US" dirty="0"/>
              <a:t>有</a:t>
            </a:r>
            <a:r>
              <a:rPr lang="en-US" altLang="zh-TW" dirty="0"/>
              <a:t>/</a:t>
            </a:r>
            <a:r>
              <a:rPr lang="zh-TW" altLang="en-US" dirty="0"/>
              <a:t>無</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12</a:t>
            </a:fld>
            <a:endParaRPr lang="zh-CN" altLang="en-US"/>
          </a:p>
        </p:txBody>
      </p:sp>
    </p:spTree>
    <p:extLst>
      <p:ext uri="{BB962C8B-B14F-4D97-AF65-F5344CB8AC3E}">
        <p14:creationId xmlns:p14="http://schemas.microsoft.com/office/powerpoint/2010/main" val="97196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212121"/>
                </a:solidFill>
                <a:effectLst/>
                <a:latin typeface="Cambria" panose="02040503050406030204" pitchFamily="18" charset="0"/>
              </a:rPr>
              <a:t>DRT</a:t>
            </a:r>
            <a:r>
              <a:rPr lang="zh-TW" altLang="en-US" b="0" i="0" dirty="0">
                <a:solidFill>
                  <a:srgbClr val="212121"/>
                </a:solidFill>
                <a:effectLst/>
                <a:latin typeface="Cambria" panose="02040503050406030204" pitchFamily="18" charset="0"/>
              </a:rPr>
              <a:t>檢測</a:t>
            </a:r>
            <a:r>
              <a:rPr lang="en-US" altLang="zh-TW" b="0" i="0" dirty="0">
                <a:solidFill>
                  <a:srgbClr val="212121"/>
                </a:solidFill>
                <a:effectLst/>
                <a:latin typeface="Cambria" panose="02040503050406030204" pitchFamily="18" charset="0"/>
              </a:rPr>
              <a:t>-</a:t>
            </a:r>
            <a:r>
              <a:rPr lang="zh-TW" altLang="en-US" b="0" i="0" dirty="0">
                <a:solidFill>
                  <a:srgbClr val="212121"/>
                </a:solidFill>
                <a:effectLst/>
                <a:latin typeface="Cambria" panose="02040503050406030204" pitchFamily="18" charset="0"/>
              </a:rPr>
              <a:t>反應任務是一種評估次要任務的性能以觀察認知負荷的注意力影響的方法。</a:t>
            </a:r>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13</a:t>
            </a:fld>
            <a:endParaRPr lang="zh-CN" altLang="en-US"/>
          </a:p>
        </p:txBody>
      </p:sp>
    </p:spTree>
    <p:extLst>
      <p:ext uri="{BB962C8B-B14F-4D97-AF65-F5344CB8AC3E}">
        <p14:creationId xmlns:p14="http://schemas.microsoft.com/office/powerpoint/2010/main" val="118815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64228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42327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21995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70731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7940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31003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528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77466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701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83014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35411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B60A66-BF7E-413C-84E6-448F0439E76D}" type="datetimeFigureOut">
              <a:rPr lang="zh-CN" altLang="en-US" smtClean="0"/>
              <a:t>2022/11/28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715606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grpSp>
        <p:nvGrpSpPr>
          <p:cNvPr id="9" name="组合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E342EBA-0F82-4826-8757-61EF7B172848}"/>
              </a:ext>
            </a:extLst>
          </p:cNvPr>
          <p:cNvGrpSpPr/>
          <p:nvPr/>
        </p:nvGrpSpPr>
        <p:grpSpPr>
          <a:xfrm>
            <a:off x="8654265" y="275265"/>
            <a:ext cx="212436" cy="147782"/>
            <a:chOff x="4359564" y="1237673"/>
            <a:chExt cx="212436" cy="147782"/>
          </a:xfrm>
        </p:grpSpPr>
        <p:cxnSp>
          <p:nvCxnSpPr>
            <p:cNvPr id="10" name="直接连接符 9">
              <a:extLst>
                <a:ext uri="{FF2B5EF4-FFF2-40B4-BE49-F238E27FC236}">
                  <a16:creationId xmlns:a16="http://schemas.microsoft.com/office/drawing/2014/main" id="{31586112-4C1D-43E2-89ED-E5168290B642}"/>
                </a:ext>
              </a:extLst>
            </p:cNvPr>
            <p:cNvCxnSpPr/>
            <p:nvPr/>
          </p:nvCxnSpPr>
          <p:spPr>
            <a:xfrm>
              <a:off x="4359564" y="1237673"/>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D9A209E-1602-4741-9782-5136102C4943}"/>
                </a:ext>
              </a:extLst>
            </p:cNvPr>
            <p:cNvCxnSpPr/>
            <p:nvPr/>
          </p:nvCxnSpPr>
          <p:spPr>
            <a:xfrm>
              <a:off x="4359564" y="1311564"/>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16F46EB-87DD-4B6F-BC69-03B5D238628A}"/>
                </a:ext>
              </a:extLst>
            </p:cNvPr>
            <p:cNvCxnSpPr/>
            <p:nvPr/>
          </p:nvCxnSpPr>
          <p:spPr>
            <a:xfrm>
              <a:off x="4359564" y="1385455"/>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grpSp>
      <p:sp>
        <p:nvSpPr>
          <p:cNvPr id="16" name="xiongmao">
            <a:extLst>
              <a:ext uri="{FF2B5EF4-FFF2-40B4-BE49-F238E27FC236}">
                <a16:creationId xmlns:a16="http://schemas.microsoft.com/office/drawing/2014/main" id="{554E8AD6-4A70-4F81-8F41-F09060797F65}"/>
              </a:ext>
            </a:extLst>
          </p:cNvPr>
          <p:cNvSpPr/>
          <p:nvPr/>
        </p:nvSpPr>
        <p:spPr>
          <a:xfrm>
            <a:off x="282481" y="651291"/>
            <a:ext cx="8584220" cy="2217850"/>
          </a:xfrm>
          <a:prstGeom prst="rect">
            <a:avLst/>
          </a:prstGeom>
          <a:solidFill>
            <a:srgbClr val="FCD6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93529FF4-C6C1-40AE-AC34-592251A9A88B}"/>
              </a:ext>
            </a:extLst>
          </p:cNvPr>
          <p:cNvSpPr txBox="1"/>
          <p:nvPr/>
        </p:nvSpPr>
        <p:spPr>
          <a:xfrm>
            <a:off x="103097" y="557949"/>
            <a:ext cx="8937807" cy="2217851"/>
          </a:xfrm>
          <a:prstGeom prst="rect">
            <a:avLst/>
          </a:prstGeom>
          <a:noFill/>
        </p:spPr>
        <p:txBody>
          <a:bodyPr wrap="square" rtlCol="0">
            <a:spAutoFit/>
          </a:bodyPr>
          <a:lstStyle/>
          <a:p>
            <a:pPr algn="ctr">
              <a:lnSpc>
                <a:spcPct val="150000"/>
              </a:lnSpc>
            </a:pPr>
            <a:r>
              <a:rPr lang="en-US" altLang="zh-CN" sz="3200" b="1" dirty="0">
                <a:solidFill>
                  <a:srgbClr val="2E3032"/>
                </a:solidFill>
                <a:latin typeface="+mj-lt"/>
              </a:rPr>
              <a:t>Ecological interface design effectively reduces cognitive workload – The example of HMIs for speed control</a:t>
            </a:r>
            <a:endParaRPr lang="zh-CN" altLang="en-US" sz="3200" b="1" dirty="0">
              <a:solidFill>
                <a:srgbClr val="2E3032"/>
              </a:solidFill>
              <a:latin typeface="+mj-lt"/>
            </a:endParaRPr>
          </a:p>
        </p:txBody>
      </p:sp>
      <p:cxnSp>
        <p:nvCxnSpPr>
          <p:cNvPr id="18" name="直接连接符 17">
            <a:extLst>
              <a:ext uri="{FF2B5EF4-FFF2-40B4-BE49-F238E27FC236}">
                <a16:creationId xmlns:a16="http://schemas.microsoft.com/office/drawing/2014/main" id="{335F1A63-F67D-47B9-B7DF-5E0843141915}"/>
              </a:ext>
            </a:extLst>
          </p:cNvPr>
          <p:cNvCxnSpPr/>
          <p:nvPr/>
        </p:nvCxnSpPr>
        <p:spPr>
          <a:xfrm>
            <a:off x="3871063" y="2902761"/>
            <a:ext cx="1385047" cy="0"/>
          </a:xfrm>
          <a:prstGeom prst="line">
            <a:avLst/>
          </a:prstGeom>
          <a:ln w="28575">
            <a:solidFill>
              <a:srgbClr val="2E3032"/>
            </a:solidFill>
          </a:ln>
        </p:spPr>
        <p:style>
          <a:lnRef idx="1">
            <a:schemeClr val="accent1"/>
          </a:lnRef>
          <a:fillRef idx="0">
            <a:schemeClr val="accent1"/>
          </a:fillRef>
          <a:effectRef idx="0">
            <a:schemeClr val="accent1"/>
          </a:effectRef>
          <a:fontRef idx="minor">
            <a:schemeClr val="tx1"/>
          </a:fontRef>
        </p:style>
      </p:cxnSp>
      <p:sp>
        <p:nvSpPr>
          <p:cNvPr id="19" name="文本框 1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DADE1AA-1807-4208-B871-EE516A9B015B}"/>
              </a:ext>
            </a:extLst>
          </p:cNvPr>
          <p:cNvSpPr txBox="1"/>
          <p:nvPr/>
        </p:nvSpPr>
        <p:spPr>
          <a:xfrm>
            <a:off x="391160" y="2917314"/>
            <a:ext cx="8361680" cy="523092"/>
          </a:xfrm>
          <a:prstGeom prst="rect">
            <a:avLst/>
          </a:prstGeom>
          <a:noFill/>
        </p:spPr>
        <p:txBody>
          <a:bodyPr wrap="square" rtlCol="0">
            <a:spAutoFit/>
          </a:bodyPr>
          <a:lstStyle/>
          <a:p>
            <a:pPr algn="ctr">
              <a:lnSpc>
                <a:spcPct val="130000"/>
              </a:lnSpc>
            </a:pPr>
            <a:r>
              <a:rPr lang="zh-TW" altLang="en-US" sz="2400" b="1" dirty="0">
                <a:solidFill>
                  <a:srgbClr val="2E3032"/>
                </a:solidFill>
              </a:rPr>
              <a:t>生態介面設計有效降低認知工作量</a:t>
            </a:r>
            <a:r>
              <a:rPr lang="en-US" altLang="zh-TW" sz="2400" b="1" dirty="0">
                <a:solidFill>
                  <a:srgbClr val="2E3032"/>
                </a:solidFill>
              </a:rPr>
              <a:t>-</a:t>
            </a:r>
            <a:r>
              <a:rPr lang="zh-TW" altLang="en-US" sz="2400" b="1" dirty="0">
                <a:solidFill>
                  <a:srgbClr val="2E3032"/>
                </a:solidFill>
              </a:rPr>
              <a:t>以</a:t>
            </a:r>
            <a:r>
              <a:rPr lang="en-US" altLang="zh-TW" sz="2400" b="1" dirty="0">
                <a:solidFill>
                  <a:srgbClr val="2E3032"/>
                </a:solidFill>
              </a:rPr>
              <a:t>HMI</a:t>
            </a:r>
            <a:r>
              <a:rPr lang="zh-TW" altLang="en-US" sz="2400" b="1" dirty="0">
                <a:solidFill>
                  <a:srgbClr val="2E3032"/>
                </a:solidFill>
              </a:rPr>
              <a:t>速度控制為例</a:t>
            </a:r>
            <a:endParaRPr lang="en-US" altLang="zh-CN" sz="2400" b="1" dirty="0">
              <a:solidFill>
                <a:srgbClr val="2E3032"/>
              </a:solidFill>
            </a:endParaRPr>
          </a:p>
        </p:txBody>
      </p:sp>
      <p:sp>
        <p:nvSpPr>
          <p:cNvPr id="3" name="文字方塊 2">
            <a:extLst>
              <a:ext uri="{FF2B5EF4-FFF2-40B4-BE49-F238E27FC236}">
                <a16:creationId xmlns:a16="http://schemas.microsoft.com/office/drawing/2014/main" id="{136CFEF1-2372-E52C-C237-791B8395ACA9}"/>
              </a:ext>
            </a:extLst>
          </p:cNvPr>
          <p:cNvSpPr txBox="1"/>
          <p:nvPr/>
        </p:nvSpPr>
        <p:spPr>
          <a:xfrm>
            <a:off x="103097" y="3840480"/>
            <a:ext cx="6826421" cy="400110"/>
          </a:xfrm>
          <a:prstGeom prst="rect">
            <a:avLst/>
          </a:prstGeom>
          <a:noFill/>
        </p:spPr>
        <p:txBody>
          <a:bodyPr wrap="none" rtlCol="0">
            <a:spAutoFit/>
          </a:bodyPr>
          <a:lstStyle/>
          <a:p>
            <a:r>
              <a:rPr lang="zh-TW" altLang="en-US" sz="2000" dirty="0"/>
              <a:t>期刊 </a:t>
            </a:r>
            <a:r>
              <a:rPr lang="en-US" altLang="zh-TW" sz="2000" dirty="0"/>
              <a:t>:</a:t>
            </a:r>
            <a:r>
              <a:rPr lang="zh-TW" altLang="en-US" sz="2000" dirty="0"/>
              <a:t> </a:t>
            </a:r>
            <a:r>
              <a:rPr lang="en-US" altLang="zh-TW" sz="2000" dirty="0"/>
              <a:t>Transportation Research Part F 72 (2020) 155–170</a:t>
            </a:r>
            <a:endParaRPr lang="zh-TW" altLang="en-US" sz="2000" dirty="0"/>
          </a:p>
        </p:txBody>
      </p:sp>
      <p:sp>
        <p:nvSpPr>
          <p:cNvPr id="4" name="文字方塊 3">
            <a:extLst>
              <a:ext uri="{FF2B5EF4-FFF2-40B4-BE49-F238E27FC236}">
                <a16:creationId xmlns:a16="http://schemas.microsoft.com/office/drawing/2014/main" id="{D00E1711-5FB5-99AF-2C06-B7ABBAED7701}"/>
              </a:ext>
            </a:extLst>
          </p:cNvPr>
          <p:cNvSpPr txBox="1"/>
          <p:nvPr/>
        </p:nvSpPr>
        <p:spPr>
          <a:xfrm>
            <a:off x="103097" y="4305031"/>
            <a:ext cx="3593228" cy="400110"/>
          </a:xfrm>
          <a:prstGeom prst="rect">
            <a:avLst/>
          </a:prstGeom>
          <a:noFill/>
        </p:spPr>
        <p:txBody>
          <a:bodyPr wrap="none" rtlCol="0">
            <a:spAutoFit/>
          </a:bodyPr>
          <a:lstStyle/>
          <a:p>
            <a:r>
              <a:rPr lang="zh-TW" altLang="en-US" sz="2000" dirty="0"/>
              <a:t>作者 </a:t>
            </a:r>
            <a:r>
              <a:rPr lang="en-US" altLang="zh-TW" sz="2000" dirty="0"/>
              <a:t>:</a:t>
            </a:r>
            <a:r>
              <a:rPr lang="zh-TW" altLang="en-US" sz="2000" dirty="0"/>
              <a:t> </a:t>
            </a:r>
            <a:r>
              <a:rPr lang="en-US" altLang="zh-TW" sz="2000" dirty="0"/>
              <a:t>F. </a:t>
            </a:r>
            <a:r>
              <a:rPr lang="en-US" altLang="zh-TW" sz="2000" dirty="0" err="1"/>
              <a:t>Schewe</a:t>
            </a:r>
            <a:r>
              <a:rPr lang="en-US" altLang="zh-TW" sz="2000" dirty="0"/>
              <a:t>  , M. Vollrath</a:t>
            </a:r>
            <a:endParaRPr lang="zh-TW" altLang="en-US" sz="2000" dirty="0"/>
          </a:p>
        </p:txBody>
      </p:sp>
      <p:sp>
        <p:nvSpPr>
          <p:cNvPr id="5" name="文字方塊 4">
            <a:extLst>
              <a:ext uri="{FF2B5EF4-FFF2-40B4-BE49-F238E27FC236}">
                <a16:creationId xmlns:a16="http://schemas.microsoft.com/office/drawing/2014/main" id="{29C28392-56DA-02FF-AAE8-FB771263949D}"/>
              </a:ext>
            </a:extLst>
          </p:cNvPr>
          <p:cNvSpPr txBox="1"/>
          <p:nvPr/>
        </p:nvSpPr>
        <p:spPr>
          <a:xfrm>
            <a:off x="7533759" y="4683569"/>
            <a:ext cx="1507144" cy="369332"/>
          </a:xfrm>
          <a:prstGeom prst="rect">
            <a:avLst/>
          </a:prstGeom>
          <a:noFill/>
        </p:spPr>
        <p:txBody>
          <a:bodyPr wrap="none" rtlCol="0">
            <a:spAutoFit/>
          </a:bodyPr>
          <a:lstStyle/>
          <a:p>
            <a:r>
              <a:rPr lang="zh-TW" altLang="en-US" dirty="0"/>
              <a:t>學生 </a:t>
            </a:r>
            <a:r>
              <a:rPr lang="en-US" altLang="zh-TW" dirty="0"/>
              <a:t>:</a:t>
            </a:r>
            <a:r>
              <a:rPr lang="zh-TW" altLang="en-US" dirty="0"/>
              <a:t> 宋錦玉</a:t>
            </a:r>
          </a:p>
        </p:txBody>
      </p:sp>
    </p:spTree>
    <p:extLst>
      <p:ext uri="{BB962C8B-B14F-4D97-AF65-F5344CB8AC3E}">
        <p14:creationId xmlns:p14="http://schemas.microsoft.com/office/powerpoint/2010/main" val="160262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1761513" y="80292"/>
            <a:ext cx="1602576"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4922411" y="1020392"/>
              <a:ext cx="788961" cy="461665"/>
            </a:xfrm>
            <a:prstGeom prst="rect">
              <a:avLst/>
            </a:prstGeom>
            <a:noFill/>
          </p:spPr>
          <p:txBody>
            <a:bodyPr wrap="none" rtlCol="0">
              <a:spAutoFit/>
            </a:bodyPr>
            <a:lstStyle/>
            <a:p>
              <a:r>
                <a:rPr lang="zh-TW" altLang="en-US" sz="2400" dirty="0"/>
                <a:t>模擬器</a:t>
              </a:r>
            </a:p>
          </p:txBody>
        </p:sp>
      </p:grpSp>
      <p:pic>
        <p:nvPicPr>
          <p:cNvPr id="10" name="圖片 9">
            <a:extLst>
              <a:ext uri="{FF2B5EF4-FFF2-40B4-BE49-F238E27FC236}">
                <a16:creationId xmlns:a16="http://schemas.microsoft.com/office/drawing/2014/main" id="{92F2CB22-9F54-E89B-FE89-A850936DB3D1}"/>
              </a:ext>
            </a:extLst>
          </p:cNvPr>
          <p:cNvPicPr>
            <a:picLocks noChangeAspect="1"/>
          </p:cNvPicPr>
          <p:nvPr/>
        </p:nvPicPr>
        <p:blipFill>
          <a:blip r:embed="rId2"/>
          <a:stretch>
            <a:fillRect/>
          </a:stretch>
        </p:blipFill>
        <p:spPr>
          <a:xfrm>
            <a:off x="1296368" y="1054877"/>
            <a:ext cx="6551263" cy="3941676"/>
          </a:xfrm>
          <a:prstGeom prst="rect">
            <a:avLst/>
          </a:prstGeom>
        </p:spPr>
      </p:pic>
    </p:spTree>
    <p:extLst>
      <p:ext uri="{BB962C8B-B14F-4D97-AF65-F5344CB8AC3E}">
        <p14:creationId xmlns:p14="http://schemas.microsoft.com/office/powerpoint/2010/main" val="291791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1761513" y="80292"/>
            <a:ext cx="1602576"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5032751" y="1042015"/>
              <a:ext cx="569805" cy="461665"/>
            </a:xfrm>
            <a:prstGeom prst="rect">
              <a:avLst/>
            </a:prstGeom>
            <a:noFill/>
          </p:spPr>
          <p:txBody>
            <a:bodyPr wrap="none" rtlCol="0">
              <a:spAutoFit/>
            </a:bodyPr>
            <a:lstStyle/>
            <a:p>
              <a:r>
                <a:rPr lang="zh-TW" altLang="en-US" sz="2400" dirty="0"/>
                <a:t>場景</a:t>
              </a:r>
            </a:p>
          </p:txBody>
        </p:sp>
      </p:grpSp>
      <p:pic>
        <p:nvPicPr>
          <p:cNvPr id="5" name="圖片 4">
            <a:extLst>
              <a:ext uri="{FF2B5EF4-FFF2-40B4-BE49-F238E27FC236}">
                <a16:creationId xmlns:a16="http://schemas.microsoft.com/office/drawing/2014/main" id="{DD17138E-12E2-BFDA-B8C0-B379E6FF4BCD}"/>
              </a:ext>
            </a:extLst>
          </p:cNvPr>
          <p:cNvPicPr>
            <a:picLocks noChangeAspect="1"/>
          </p:cNvPicPr>
          <p:nvPr/>
        </p:nvPicPr>
        <p:blipFill>
          <a:blip r:embed="rId2"/>
          <a:stretch>
            <a:fillRect/>
          </a:stretch>
        </p:blipFill>
        <p:spPr>
          <a:xfrm>
            <a:off x="584480" y="3275647"/>
            <a:ext cx="7975040" cy="1448753"/>
          </a:xfrm>
          <a:prstGeom prst="rect">
            <a:avLst/>
          </a:prstGeom>
        </p:spPr>
      </p:pic>
      <p:sp>
        <p:nvSpPr>
          <p:cNvPr id="6" name="文字方塊 5">
            <a:extLst>
              <a:ext uri="{FF2B5EF4-FFF2-40B4-BE49-F238E27FC236}">
                <a16:creationId xmlns:a16="http://schemas.microsoft.com/office/drawing/2014/main" id="{F310ACB3-E60B-0B39-AB03-B9651B611BB4}"/>
              </a:ext>
            </a:extLst>
          </p:cNvPr>
          <p:cNvSpPr txBox="1"/>
          <p:nvPr/>
        </p:nvSpPr>
        <p:spPr>
          <a:xfrm>
            <a:off x="593124" y="1059163"/>
            <a:ext cx="6298519" cy="188243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一條鄉村公路，其包含限速</a:t>
            </a:r>
            <a:r>
              <a:rPr lang="en-US" altLang="zh-TW" sz="2000" dirty="0"/>
              <a:t>50</a:t>
            </a:r>
            <a:r>
              <a:rPr lang="zh-TW" altLang="en-US" sz="2000" dirty="0"/>
              <a:t>、</a:t>
            </a:r>
            <a:r>
              <a:rPr lang="en-US" altLang="zh-TW" sz="2000" dirty="0"/>
              <a:t>70</a:t>
            </a:r>
            <a:r>
              <a:rPr lang="zh-TW" altLang="en-US" sz="2000" dirty="0"/>
              <a:t>、</a:t>
            </a:r>
            <a:r>
              <a:rPr lang="en-US" altLang="zh-TW" sz="2000" dirty="0"/>
              <a:t>100</a:t>
            </a:r>
            <a:r>
              <a:rPr lang="zh-TW" altLang="en-US" sz="2000" dirty="0"/>
              <a:t>公里</a:t>
            </a:r>
            <a:r>
              <a:rPr lang="en-US" altLang="zh-TW" sz="2000" dirty="0"/>
              <a:t>/</a:t>
            </a:r>
            <a:r>
              <a:rPr lang="zh-TW" altLang="en-US" sz="2000" dirty="0"/>
              <a:t>小時</a:t>
            </a:r>
            <a:endParaRPr lang="en-US" altLang="zh-TW" sz="2000" dirty="0"/>
          </a:p>
          <a:p>
            <a:pPr marL="342900" indent="-342900">
              <a:lnSpc>
                <a:spcPct val="150000"/>
              </a:lnSpc>
              <a:buFont typeface="Arial" panose="020B0604020202020204" pitchFamily="34" charset="0"/>
              <a:buChar char="•"/>
            </a:pPr>
            <a:r>
              <a:rPr lang="zh-TW" altLang="en-US" sz="2000" dirty="0"/>
              <a:t>速度的變化發生在直線道</a:t>
            </a:r>
            <a:endParaRPr lang="en-US" altLang="zh-TW" sz="2000" dirty="0"/>
          </a:p>
          <a:p>
            <a:pPr marL="342900" indent="-342900">
              <a:lnSpc>
                <a:spcPct val="150000"/>
              </a:lnSpc>
              <a:buFont typeface="Arial" panose="020B0604020202020204" pitchFamily="34" charset="0"/>
              <a:buChar char="•"/>
            </a:pPr>
            <a:r>
              <a:rPr lang="zh-TW" altLang="en-US" sz="2000" dirty="0"/>
              <a:t>模擬一次需要約</a:t>
            </a:r>
            <a:r>
              <a:rPr lang="en-US" altLang="zh-TW" sz="2000" dirty="0"/>
              <a:t>12</a:t>
            </a:r>
            <a:r>
              <a:rPr lang="zh-TW" altLang="en-US" sz="2000" dirty="0"/>
              <a:t>分鐘</a:t>
            </a:r>
            <a:endParaRPr lang="en-US" altLang="zh-TW" sz="2000" dirty="0"/>
          </a:p>
          <a:p>
            <a:pPr marL="342900" indent="-342900">
              <a:lnSpc>
                <a:spcPct val="150000"/>
              </a:lnSpc>
              <a:buFont typeface="Arial" panose="020B0604020202020204" pitchFamily="34" charset="0"/>
              <a:buChar char="•"/>
            </a:pPr>
            <a:r>
              <a:rPr lang="zh-TW" altLang="en-US" sz="2000" dirty="0"/>
              <a:t>設置交通密度低</a:t>
            </a:r>
          </a:p>
        </p:txBody>
      </p:sp>
    </p:spTree>
    <p:extLst>
      <p:ext uri="{BB962C8B-B14F-4D97-AF65-F5344CB8AC3E}">
        <p14:creationId xmlns:p14="http://schemas.microsoft.com/office/powerpoint/2010/main" val="166041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1761513" y="80292"/>
            <a:ext cx="1602576"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4836404" y="1050872"/>
              <a:ext cx="1008116" cy="461665"/>
            </a:xfrm>
            <a:prstGeom prst="rect">
              <a:avLst/>
            </a:prstGeom>
            <a:noFill/>
          </p:spPr>
          <p:txBody>
            <a:bodyPr wrap="none" rtlCol="0">
              <a:spAutoFit/>
            </a:bodyPr>
            <a:lstStyle/>
            <a:p>
              <a:r>
                <a:rPr lang="zh-TW" altLang="en-US" sz="2400" dirty="0"/>
                <a:t>實驗設計</a:t>
              </a:r>
            </a:p>
          </p:txBody>
        </p:sp>
      </p:grpSp>
      <p:pic>
        <p:nvPicPr>
          <p:cNvPr id="11" name="圖片 10">
            <a:extLst>
              <a:ext uri="{FF2B5EF4-FFF2-40B4-BE49-F238E27FC236}">
                <a16:creationId xmlns:a16="http://schemas.microsoft.com/office/drawing/2014/main" id="{EA7C39A4-FF08-244D-272C-809A5C61D2C6}"/>
              </a:ext>
            </a:extLst>
          </p:cNvPr>
          <p:cNvPicPr>
            <a:picLocks noChangeAspect="1"/>
          </p:cNvPicPr>
          <p:nvPr/>
        </p:nvPicPr>
        <p:blipFill>
          <a:blip r:embed="rId3"/>
          <a:stretch>
            <a:fillRect/>
          </a:stretch>
        </p:blipFill>
        <p:spPr>
          <a:xfrm>
            <a:off x="1208627" y="903923"/>
            <a:ext cx="6726747" cy="4159286"/>
          </a:xfrm>
          <a:prstGeom prst="rect">
            <a:avLst/>
          </a:prstGeom>
        </p:spPr>
      </p:pic>
      <p:sp>
        <p:nvSpPr>
          <p:cNvPr id="12" name="文字方塊 11">
            <a:extLst>
              <a:ext uri="{FF2B5EF4-FFF2-40B4-BE49-F238E27FC236}">
                <a16:creationId xmlns:a16="http://schemas.microsoft.com/office/drawing/2014/main" id="{D83CAEBC-F44E-D7CA-F573-4F07B607237A}"/>
              </a:ext>
            </a:extLst>
          </p:cNvPr>
          <p:cNvSpPr txBox="1"/>
          <p:nvPr/>
        </p:nvSpPr>
        <p:spPr>
          <a:xfrm>
            <a:off x="4160121" y="331613"/>
            <a:ext cx="3589381" cy="369332"/>
          </a:xfrm>
          <a:prstGeom prst="rect">
            <a:avLst/>
          </a:prstGeom>
          <a:noFill/>
        </p:spPr>
        <p:txBody>
          <a:bodyPr wrap="none" rtlCol="0">
            <a:spAutoFit/>
          </a:bodyPr>
          <a:lstStyle/>
          <a:p>
            <a:r>
              <a:rPr lang="zh-TW" altLang="en-US" dirty="0"/>
              <a:t>自變項  </a:t>
            </a:r>
            <a:r>
              <a:rPr lang="en-US" altLang="zh-TW" dirty="0"/>
              <a:t>:</a:t>
            </a:r>
            <a:r>
              <a:rPr lang="zh-TW" altLang="en-US" dirty="0"/>
              <a:t> </a:t>
            </a:r>
            <a:r>
              <a:rPr lang="en-US" altLang="zh-TW" dirty="0"/>
              <a:t>HMI</a:t>
            </a:r>
            <a:r>
              <a:rPr lang="zh-TW" altLang="en-US" dirty="0"/>
              <a:t>、</a:t>
            </a:r>
            <a:r>
              <a:rPr lang="en-US" altLang="zh-TW" dirty="0"/>
              <a:t>ISA</a:t>
            </a:r>
            <a:r>
              <a:rPr lang="zh-TW" altLang="en-US" dirty="0"/>
              <a:t>、</a:t>
            </a:r>
            <a:r>
              <a:rPr lang="en-US" altLang="zh-TW" dirty="0"/>
              <a:t>1-back</a:t>
            </a:r>
            <a:r>
              <a:rPr lang="zh-TW" altLang="en-US" dirty="0"/>
              <a:t>任務</a:t>
            </a:r>
          </a:p>
        </p:txBody>
      </p:sp>
    </p:spTree>
    <p:extLst>
      <p:ext uri="{BB962C8B-B14F-4D97-AF65-F5344CB8AC3E}">
        <p14:creationId xmlns:p14="http://schemas.microsoft.com/office/powerpoint/2010/main" val="253258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1761513" y="80292"/>
            <a:ext cx="1602576"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4836404" y="1050872"/>
              <a:ext cx="1008116" cy="461665"/>
            </a:xfrm>
            <a:prstGeom prst="rect">
              <a:avLst/>
            </a:prstGeom>
            <a:noFill/>
          </p:spPr>
          <p:txBody>
            <a:bodyPr wrap="none" rtlCol="0">
              <a:spAutoFit/>
            </a:bodyPr>
            <a:lstStyle/>
            <a:p>
              <a:r>
                <a:rPr lang="zh-TW" altLang="en-US" sz="2400" dirty="0"/>
                <a:t>實驗設計</a:t>
              </a:r>
            </a:p>
          </p:txBody>
        </p:sp>
      </p:grpSp>
      <p:grpSp>
        <p:nvGrpSpPr>
          <p:cNvPr id="19" name="群組 18">
            <a:extLst>
              <a:ext uri="{FF2B5EF4-FFF2-40B4-BE49-F238E27FC236}">
                <a16:creationId xmlns:a16="http://schemas.microsoft.com/office/drawing/2014/main" id="{A3BCC92F-FC31-DF60-C818-B0CF253450B3}"/>
              </a:ext>
            </a:extLst>
          </p:cNvPr>
          <p:cNvGrpSpPr/>
          <p:nvPr/>
        </p:nvGrpSpPr>
        <p:grpSpPr>
          <a:xfrm>
            <a:off x="197991" y="1112483"/>
            <a:ext cx="8458329" cy="1258576"/>
            <a:chOff x="395557" y="1301540"/>
            <a:chExt cx="7864523" cy="1258576"/>
          </a:xfrm>
        </p:grpSpPr>
        <p:sp>
          <p:nvSpPr>
            <p:cNvPr id="13" name="文字方塊 12">
              <a:extLst>
                <a:ext uri="{FF2B5EF4-FFF2-40B4-BE49-F238E27FC236}">
                  <a16:creationId xmlns:a16="http://schemas.microsoft.com/office/drawing/2014/main" id="{C8BECF45-FEF3-365E-4833-973C249F49DD}"/>
                </a:ext>
              </a:extLst>
            </p:cNvPr>
            <p:cNvSpPr txBox="1"/>
            <p:nvPr/>
          </p:nvSpPr>
          <p:spPr>
            <a:xfrm>
              <a:off x="395557" y="1301540"/>
              <a:ext cx="1192498" cy="400110"/>
            </a:xfrm>
            <a:prstGeom prst="rect">
              <a:avLst/>
            </a:prstGeom>
            <a:noFill/>
          </p:spPr>
          <p:txBody>
            <a:bodyPr wrap="none" rtlCol="0">
              <a:spAutoFit/>
            </a:bodyPr>
            <a:lstStyle/>
            <a:p>
              <a:r>
                <a:rPr lang="zh-TW" altLang="en-US" sz="2000" dirty="0"/>
                <a:t>依變項  </a:t>
              </a:r>
              <a:r>
                <a:rPr lang="en-US" altLang="zh-TW" sz="2000" dirty="0"/>
                <a:t>:</a:t>
              </a:r>
              <a:endParaRPr lang="zh-TW" altLang="en-US" sz="2000" dirty="0"/>
            </a:p>
          </p:txBody>
        </p:sp>
        <p:sp>
          <p:nvSpPr>
            <p:cNvPr id="16" name="文字方塊 15">
              <a:extLst>
                <a:ext uri="{FF2B5EF4-FFF2-40B4-BE49-F238E27FC236}">
                  <a16:creationId xmlns:a16="http://schemas.microsoft.com/office/drawing/2014/main" id="{EC17E2ED-1004-A1D6-8EC6-34E1E9EC90C5}"/>
                </a:ext>
              </a:extLst>
            </p:cNvPr>
            <p:cNvSpPr txBox="1"/>
            <p:nvPr/>
          </p:nvSpPr>
          <p:spPr>
            <a:xfrm>
              <a:off x="746760" y="1737619"/>
              <a:ext cx="7513320" cy="400110"/>
            </a:xfrm>
            <a:prstGeom prst="rect">
              <a:avLst/>
            </a:prstGeom>
            <a:noFill/>
          </p:spPr>
          <p:txBody>
            <a:bodyPr wrap="square">
              <a:spAutoFit/>
            </a:bodyPr>
            <a:lstStyle/>
            <a:p>
              <a:r>
                <a:rPr lang="zh-TW" altLang="en-US" sz="2000" dirty="0"/>
                <a:t>駕駛性能 </a:t>
              </a:r>
              <a:r>
                <a:rPr lang="en-US" altLang="zh-TW" sz="2000" dirty="0"/>
                <a:t>:</a:t>
              </a:r>
              <a:r>
                <a:rPr lang="zh-TW" altLang="en-US" sz="2000" dirty="0"/>
                <a:t> 橫向駕駛性能透過橫向位置的標準差</a:t>
              </a:r>
              <a:r>
                <a:rPr lang="en-US" altLang="zh-TW" sz="2000" dirty="0"/>
                <a:t>(SDPL)</a:t>
              </a:r>
              <a:r>
                <a:rPr lang="zh-TW" altLang="en-US" sz="2000" dirty="0"/>
                <a:t>來評估</a:t>
              </a:r>
            </a:p>
          </p:txBody>
        </p:sp>
        <p:sp>
          <p:nvSpPr>
            <p:cNvPr id="18" name="文字方塊 17">
              <a:extLst>
                <a:ext uri="{FF2B5EF4-FFF2-40B4-BE49-F238E27FC236}">
                  <a16:creationId xmlns:a16="http://schemas.microsoft.com/office/drawing/2014/main" id="{D0933336-9BAD-C796-C552-4F55B04060E6}"/>
                </a:ext>
              </a:extLst>
            </p:cNvPr>
            <p:cNvSpPr txBox="1"/>
            <p:nvPr/>
          </p:nvSpPr>
          <p:spPr>
            <a:xfrm>
              <a:off x="746759" y="2160006"/>
              <a:ext cx="7357449" cy="400110"/>
            </a:xfrm>
            <a:prstGeom prst="rect">
              <a:avLst/>
            </a:prstGeom>
            <a:noFill/>
          </p:spPr>
          <p:txBody>
            <a:bodyPr wrap="square">
              <a:spAutoFit/>
            </a:bodyPr>
            <a:lstStyle/>
            <a:p>
              <a:r>
                <a:rPr lang="zh-TW" altLang="en-US" sz="2000" dirty="0"/>
                <a:t>認知工作量 </a:t>
              </a:r>
              <a:r>
                <a:rPr lang="en-US" altLang="zh-TW" sz="2000" dirty="0"/>
                <a:t>:</a:t>
              </a:r>
              <a:r>
                <a:rPr lang="zh-TW" altLang="en-US" sz="2000" dirty="0"/>
                <a:t> 使用</a:t>
              </a:r>
              <a:r>
                <a:rPr lang="en-US" altLang="zh-TW" sz="2000" dirty="0"/>
                <a:t>DRT</a:t>
              </a:r>
              <a:r>
                <a:rPr lang="zh-TW" altLang="en-US" sz="2000" dirty="0"/>
                <a:t>，以震動的方式讓受測者做出回應</a:t>
              </a:r>
              <a:r>
                <a:rPr lang="en-US" altLang="zh-TW" sz="2000" dirty="0"/>
                <a:t>(</a:t>
              </a:r>
              <a:r>
                <a:rPr lang="zh-TW" altLang="en-US" sz="2000" dirty="0"/>
                <a:t>按按鈕</a:t>
              </a:r>
              <a:r>
                <a:rPr lang="en-US" altLang="zh-TW" sz="2000" dirty="0"/>
                <a:t>)</a:t>
              </a:r>
              <a:endParaRPr lang="zh-TW" altLang="en-US" sz="2000" dirty="0"/>
            </a:p>
          </p:txBody>
        </p:sp>
      </p:grpSp>
      <p:pic>
        <p:nvPicPr>
          <p:cNvPr id="20" name="圖片 19">
            <a:extLst>
              <a:ext uri="{FF2B5EF4-FFF2-40B4-BE49-F238E27FC236}">
                <a16:creationId xmlns:a16="http://schemas.microsoft.com/office/drawing/2014/main" id="{0EDC45B0-4C3D-ACA0-5967-DE78EC9ADA66}"/>
              </a:ext>
            </a:extLst>
          </p:cNvPr>
          <p:cNvPicPr>
            <a:picLocks noChangeAspect="1"/>
          </p:cNvPicPr>
          <p:nvPr/>
        </p:nvPicPr>
        <p:blipFill>
          <a:blip r:embed="rId3"/>
          <a:stretch>
            <a:fillRect/>
          </a:stretch>
        </p:blipFill>
        <p:spPr>
          <a:xfrm>
            <a:off x="5952052" y="2772117"/>
            <a:ext cx="2887147" cy="2075137"/>
          </a:xfrm>
          <a:prstGeom prst="rect">
            <a:avLst/>
          </a:prstGeom>
        </p:spPr>
      </p:pic>
      <p:sp>
        <p:nvSpPr>
          <p:cNvPr id="21" name="文字方塊 20">
            <a:extLst>
              <a:ext uri="{FF2B5EF4-FFF2-40B4-BE49-F238E27FC236}">
                <a16:creationId xmlns:a16="http://schemas.microsoft.com/office/drawing/2014/main" id="{7DE58A55-945C-32C2-AED4-DB906B05F0F2}"/>
              </a:ext>
            </a:extLst>
          </p:cNvPr>
          <p:cNvSpPr txBox="1"/>
          <p:nvPr/>
        </p:nvSpPr>
        <p:spPr>
          <a:xfrm>
            <a:off x="197991" y="2732277"/>
            <a:ext cx="821059" cy="400110"/>
          </a:xfrm>
          <a:prstGeom prst="rect">
            <a:avLst/>
          </a:prstGeom>
          <a:noFill/>
        </p:spPr>
        <p:txBody>
          <a:bodyPr wrap="none" rtlCol="0">
            <a:spAutoFit/>
          </a:bodyPr>
          <a:lstStyle/>
          <a:p>
            <a:r>
              <a:rPr lang="zh-TW" altLang="en-US" sz="2000" dirty="0"/>
              <a:t>假設 </a:t>
            </a:r>
            <a:r>
              <a:rPr lang="en-US" altLang="zh-TW" sz="2000" dirty="0"/>
              <a:t>:</a:t>
            </a:r>
            <a:endParaRPr lang="zh-TW" altLang="en-US" sz="2000" dirty="0"/>
          </a:p>
        </p:txBody>
      </p:sp>
      <p:sp>
        <p:nvSpPr>
          <p:cNvPr id="22" name="文字方塊 21">
            <a:extLst>
              <a:ext uri="{FF2B5EF4-FFF2-40B4-BE49-F238E27FC236}">
                <a16:creationId xmlns:a16="http://schemas.microsoft.com/office/drawing/2014/main" id="{B8EB082B-E1D5-87D2-D00F-77AD86F8ECF9}"/>
              </a:ext>
            </a:extLst>
          </p:cNvPr>
          <p:cNvSpPr txBox="1"/>
          <p:nvPr/>
        </p:nvSpPr>
        <p:spPr>
          <a:xfrm>
            <a:off x="608520" y="3089798"/>
            <a:ext cx="4822154" cy="1882438"/>
          </a:xfrm>
          <a:prstGeom prst="rect">
            <a:avLst/>
          </a:prstGeom>
          <a:noFill/>
        </p:spPr>
        <p:txBody>
          <a:bodyPr wrap="none" rtlCol="0">
            <a:spAutoFit/>
          </a:bodyPr>
          <a:lstStyle/>
          <a:p>
            <a:pPr>
              <a:lnSpc>
                <a:spcPct val="150000"/>
              </a:lnSpc>
            </a:pPr>
            <a:r>
              <a:rPr lang="en-US" altLang="zh-TW" sz="2000" dirty="0"/>
              <a:t>H1</a:t>
            </a:r>
            <a:r>
              <a:rPr lang="zh-TW" altLang="en-US" sz="2000" dirty="0"/>
              <a:t> </a:t>
            </a:r>
            <a:r>
              <a:rPr lang="en-US" altLang="zh-TW" sz="2000" dirty="0"/>
              <a:t>:</a:t>
            </a:r>
            <a:r>
              <a:rPr lang="zh-TW" altLang="en-US" sz="2000" dirty="0"/>
              <a:t> </a:t>
            </a:r>
            <a:r>
              <a:rPr lang="en-US" altLang="zh-TW" sz="2000" dirty="0"/>
              <a:t>HMI</a:t>
            </a:r>
            <a:r>
              <a:rPr lang="zh-TW" altLang="en-US" sz="2000" dirty="0"/>
              <a:t>對</a:t>
            </a:r>
            <a:r>
              <a:rPr lang="en-US" altLang="zh-TW" sz="2000" dirty="0"/>
              <a:t>SDPL</a:t>
            </a:r>
            <a:r>
              <a:rPr lang="zh-TW" altLang="en-US" sz="2000" dirty="0"/>
              <a:t>有主要的影響</a:t>
            </a:r>
            <a:endParaRPr lang="en-US" altLang="zh-TW" sz="2000" dirty="0"/>
          </a:p>
          <a:p>
            <a:pPr>
              <a:lnSpc>
                <a:spcPct val="150000"/>
              </a:lnSpc>
            </a:pPr>
            <a:r>
              <a:rPr lang="en-US" altLang="zh-TW" sz="2000" dirty="0"/>
              <a:t>H2</a:t>
            </a:r>
            <a:r>
              <a:rPr lang="zh-TW" altLang="en-US" sz="2000" dirty="0"/>
              <a:t> </a:t>
            </a:r>
            <a:r>
              <a:rPr lang="en-US" altLang="zh-TW" sz="2000" dirty="0"/>
              <a:t>:</a:t>
            </a:r>
            <a:r>
              <a:rPr lang="zh-TW" altLang="en-US" sz="2000" dirty="0"/>
              <a:t> </a:t>
            </a:r>
            <a:r>
              <a:rPr lang="en-US" altLang="zh-TW" sz="2000" dirty="0"/>
              <a:t>HMI</a:t>
            </a:r>
            <a:r>
              <a:rPr lang="zh-TW" altLang="en-US" sz="2000" dirty="0"/>
              <a:t>對速度偏差的標準差有主要影響</a:t>
            </a:r>
            <a:endParaRPr lang="en-US" altLang="zh-TW" sz="2000" dirty="0"/>
          </a:p>
          <a:p>
            <a:pPr>
              <a:lnSpc>
                <a:spcPct val="150000"/>
              </a:lnSpc>
            </a:pPr>
            <a:r>
              <a:rPr lang="en-US" altLang="zh-TW" sz="2000" dirty="0"/>
              <a:t>H3</a:t>
            </a:r>
            <a:r>
              <a:rPr lang="zh-TW" altLang="en-US" sz="2000" dirty="0"/>
              <a:t> </a:t>
            </a:r>
            <a:r>
              <a:rPr lang="en-US" altLang="zh-TW" sz="2000" dirty="0"/>
              <a:t>:</a:t>
            </a:r>
            <a:r>
              <a:rPr lang="zh-TW" altLang="en-US" sz="2000" dirty="0"/>
              <a:t> </a:t>
            </a:r>
            <a:r>
              <a:rPr lang="en-US" altLang="zh-TW" sz="2000" dirty="0"/>
              <a:t>HMI</a:t>
            </a:r>
            <a:r>
              <a:rPr lang="zh-TW" altLang="en-US" sz="2000" dirty="0"/>
              <a:t>對</a:t>
            </a:r>
            <a:r>
              <a:rPr lang="en-US" altLang="zh-TW" sz="2000" dirty="0"/>
              <a:t>DRT</a:t>
            </a:r>
            <a:r>
              <a:rPr lang="zh-TW" altLang="en-US" sz="2000" dirty="0"/>
              <a:t>反應時間有主要影響</a:t>
            </a:r>
            <a:endParaRPr lang="en-US" altLang="zh-TW" sz="2000" dirty="0"/>
          </a:p>
          <a:p>
            <a:pPr>
              <a:lnSpc>
                <a:spcPct val="150000"/>
              </a:lnSpc>
            </a:pPr>
            <a:r>
              <a:rPr lang="en-US" altLang="zh-TW" sz="2000" dirty="0"/>
              <a:t>H4</a:t>
            </a:r>
            <a:r>
              <a:rPr lang="zh-TW" altLang="en-US" sz="2000" dirty="0"/>
              <a:t> </a:t>
            </a:r>
            <a:r>
              <a:rPr lang="en-US" altLang="zh-TW" sz="2000" dirty="0"/>
              <a:t>:</a:t>
            </a:r>
            <a:r>
              <a:rPr lang="zh-TW" altLang="en-US" sz="2000" dirty="0"/>
              <a:t> </a:t>
            </a:r>
            <a:r>
              <a:rPr lang="en-US" altLang="zh-TW" sz="2000" dirty="0"/>
              <a:t>HMI</a:t>
            </a:r>
            <a:r>
              <a:rPr lang="zh-TW" altLang="en-US" sz="2000" dirty="0"/>
              <a:t>對</a:t>
            </a:r>
            <a:r>
              <a:rPr lang="en-US" altLang="zh-TW" sz="2000" dirty="0"/>
              <a:t>DRT</a:t>
            </a:r>
            <a:r>
              <a:rPr lang="zh-TW" altLang="en-US" sz="2000" dirty="0"/>
              <a:t>命中率有主要影響</a:t>
            </a:r>
          </a:p>
        </p:txBody>
      </p:sp>
    </p:spTree>
    <p:extLst>
      <p:ext uri="{BB962C8B-B14F-4D97-AF65-F5344CB8AC3E}">
        <p14:creationId xmlns:p14="http://schemas.microsoft.com/office/powerpoint/2010/main" val="173123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107996" cy="584775"/>
          </a:xfrm>
          <a:prstGeom prst="rect">
            <a:avLst/>
          </a:prstGeom>
          <a:noFill/>
        </p:spPr>
        <p:txBody>
          <a:bodyPr wrap="none" rtlCol="0">
            <a:spAutoFit/>
          </a:bodyPr>
          <a:lstStyle/>
          <a:p>
            <a:r>
              <a:rPr lang="zh-TW" altLang="en-US" sz="3200" b="1" dirty="0">
                <a:solidFill>
                  <a:srgbClr val="2E3032"/>
                </a:solidFill>
                <a:latin typeface="+mj-lt"/>
              </a:rPr>
              <a:t>結果 </a:t>
            </a:r>
            <a:endParaRPr lang="en-US" altLang="zh-CN" sz="3200" b="1" dirty="0">
              <a:solidFill>
                <a:srgbClr val="2E3032"/>
              </a:solidFill>
              <a:latin typeface="+mj-lt"/>
            </a:endParaRPr>
          </a:p>
        </p:txBody>
      </p:sp>
      <p:grpSp>
        <p:nvGrpSpPr>
          <p:cNvPr id="23" name="群組 22">
            <a:extLst>
              <a:ext uri="{FF2B5EF4-FFF2-40B4-BE49-F238E27FC236}">
                <a16:creationId xmlns:a16="http://schemas.microsoft.com/office/drawing/2014/main" id="{321E8584-CDBD-C418-EC78-04AF9D432F8B}"/>
              </a:ext>
            </a:extLst>
          </p:cNvPr>
          <p:cNvGrpSpPr/>
          <p:nvPr/>
        </p:nvGrpSpPr>
        <p:grpSpPr>
          <a:xfrm>
            <a:off x="920801" y="771360"/>
            <a:ext cx="7302398" cy="1679814"/>
            <a:chOff x="197991" y="1023411"/>
            <a:chExt cx="7302398" cy="1679814"/>
          </a:xfrm>
        </p:grpSpPr>
        <p:grpSp>
          <p:nvGrpSpPr>
            <p:cNvPr id="14" name="群組 13">
              <a:extLst>
                <a:ext uri="{FF2B5EF4-FFF2-40B4-BE49-F238E27FC236}">
                  <a16:creationId xmlns:a16="http://schemas.microsoft.com/office/drawing/2014/main" id="{4CA2C2D0-A9D4-3FC9-4D3D-00868CD93C65}"/>
                </a:ext>
              </a:extLst>
            </p:cNvPr>
            <p:cNvGrpSpPr/>
            <p:nvPr/>
          </p:nvGrpSpPr>
          <p:grpSpPr>
            <a:xfrm>
              <a:off x="531815" y="1862728"/>
              <a:ext cx="6968574" cy="840497"/>
              <a:chOff x="711875" y="1285942"/>
              <a:chExt cx="6968574" cy="840497"/>
            </a:xfrm>
          </p:grpSpPr>
          <p:sp>
            <p:nvSpPr>
              <p:cNvPr id="3" name="文字方塊 2">
                <a:extLst>
                  <a:ext uri="{FF2B5EF4-FFF2-40B4-BE49-F238E27FC236}">
                    <a16:creationId xmlns:a16="http://schemas.microsoft.com/office/drawing/2014/main" id="{472759AF-32F2-8DBD-3D2C-C0C5A4CEA9FF}"/>
                  </a:ext>
                </a:extLst>
              </p:cNvPr>
              <p:cNvSpPr txBox="1"/>
              <p:nvPr/>
            </p:nvSpPr>
            <p:spPr>
              <a:xfrm>
                <a:off x="711875" y="1285942"/>
                <a:ext cx="6968574" cy="400110"/>
              </a:xfrm>
              <a:prstGeom prst="rect">
                <a:avLst/>
              </a:prstGeom>
              <a:noFill/>
            </p:spPr>
            <p:txBody>
              <a:bodyPr wrap="none" rtlCol="0">
                <a:spAutoFit/>
              </a:bodyPr>
              <a:lstStyle/>
              <a:p>
                <a:pPr marL="285750" indent="-285750">
                  <a:buFont typeface="Arial" panose="020B0604020202020204" pitchFamily="34" charset="0"/>
                  <a:buChar char="•"/>
                </a:pPr>
                <a:r>
                  <a:rPr lang="zh-TW" altLang="en-US" sz="2000" dirty="0"/>
                  <a:t>每種條件下</a:t>
                </a:r>
                <a:r>
                  <a:rPr lang="en-US" altLang="zh-TW" sz="2000" dirty="0"/>
                  <a:t>70</a:t>
                </a:r>
                <a:r>
                  <a:rPr lang="zh-TW" altLang="en-US" sz="2000" dirty="0"/>
                  <a:t>次的任務，平均發生</a:t>
                </a:r>
                <a:r>
                  <a:rPr lang="en-US" altLang="zh-TW" sz="2000" dirty="0"/>
                  <a:t>3.7</a:t>
                </a:r>
                <a:r>
                  <a:rPr lang="zh-TW" altLang="en-US" sz="2000" dirty="0"/>
                  <a:t>次錯誤</a:t>
                </a:r>
                <a:r>
                  <a:rPr lang="en-US" altLang="zh-TW" sz="2000" dirty="0"/>
                  <a:t>(</a:t>
                </a:r>
                <a:r>
                  <a:rPr lang="zh-TW" altLang="en-US" sz="2000" dirty="0"/>
                  <a:t>標準差</a:t>
                </a:r>
                <a:r>
                  <a:rPr lang="en-US" altLang="zh-TW" sz="2000" dirty="0"/>
                  <a:t>=4.8)</a:t>
                </a:r>
                <a:endParaRPr lang="zh-TW" altLang="en-US" sz="2000" dirty="0"/>
              </a:p>
            </p:txBody>
          </p:sp>
          <p:sp>
            <p:nvSpPr>
              <p:cNvPr id="5" name="文字方塊 4">
                <a:extLst>
                  <a:ext uri="{FF2B5EF4-FFF2-40B4-BE49-F238E27FC236}">
                    <a16:creationId xmlns:a16="http://schemas.microsoft.com/office/drawing/2014/main" id="{9CDB00C7-26E6-3C6B-B76F-80C23F2BCCB8}"/>
                  </a:ext>
                </a:extLst>
              </p:cNvPr>
              <p:cNvSpPr txBox="1"/>
              <p:nvPr/>
            </p:nvSpPr>
            <p:spPr>
              <a:xfrm>
                <a:off x="711875" y="1726329"/>
                <a:ext cx="6823856" cy="400110"/>
              </a:xfrm>
              <a:prstGeom prst="rect">
                <a:avLst/>
              </a:prstGeom>
              <a:noFill/>
            </p:spPr>
            <p:txBody>
              <a:bodyPr wrap="none" rtlCol="0">
                <a:spAutoFit/>
              </a:bodyPr>
              <a:lstStyle/>
              <a:p>
                <a:pPr marL="285750" indent="-285750">
                  <a:buFont typeface="Arial" panose="020B0604020202020204" pitchFamily="34" charset="0"/>
                  <a:buChar char="•"/>
                </a:pPr>
                <a:r>
                  <a:rPr lang="zh-TW" altLang="en-US" sz="2000" dirty="0"/>
                  <a:t>並沒有發現</a:t>
                </a:r>
                <a:r>
                  <a:rPr lang="en-US" altLang="zh-TW" sz="2000" dirty="0"/>
                  <a:t>HMI</a:t>
                </a:r>
                <a:r>
                  <a:rPr lang="zh-TW" altLang="en-US" sz="2000" dirty="0"/>
                  <a:t>或</a:t>
                </a:r>
                <a:r>
                  <a:rPr lang="en-US" altLang="zh-TW" sz="2000" dirty="0"/>
                  <a:t>ISA</a:t>
                </a:r>
                <a:r>
                  <a:rPr lang="zh-TW" altLang="en-US" sz="2000" dirty="0"/>
                  <a:t>的存在對</a:t>
                </a:r>
                <a:r>
                  <a:rPr lang="en-US" altLang="zh-TW" sz="2000" dirty="0"/>
                  <a:t>1-back</a:t>
                </a:r>
                <a:r>
                  <a:rPr lang="zh-TW" altLang="en-US" sz="2000" dirty="0"/>
                  <a:t>的失敗次數有影響</a:t>
                </a:r>
              </a:p>
            </p:txBody>
          </p:sp>
        </p:grpSp>
        <p:grpSp>
          <p:nvGrpSpPr>
            <p:cNvPr id="13" name="群組 12">
              <a:extLst>
                <a:ext uri="{FF2B5EF4-FFF2-40B4-BE49-F238E27FC236}">
                  <a16:creationId xmlns:a16="http://schemas.microsoft.com/office/drawing/2014/main" id="{3AB74A4C-D790-8E6E-8F27-24094BD98FEA}"/>
                </a:ext>
              </a:extLst>
            </p:cNvPr>
            <p:cNvGrpSpPr/>
            <p:nvPr/>
          </p:nvGrpSpPr>
          <p:grpSpPr>
            <a:xfrm>
              <a:off x="197991" y="1023411"/>
              <a:ext cx="3032737" cy="720262"/>
              <a:chOff x="1761513" y="80292"/>
              <a:chExt cx="2765890" cy="720262"/>
            </a:xfrm>
          </p:grpSpPr>
          <p:grpSp>
            <p:nvGrpSpPr>
              <p:cNvPr id="9" name="群組 8">
                <a:extLst>
                  <a:ext uri="{FF2B5EF4-FFF2-40B4-BE49-F238E27FC236}">
                    <a16:creationId xmlns:a16="http://schemas.microsoft.com/office/drawing/2014/main" id="{2D1C4A7C-B44D-FE66-8FDA-F8DDA05C9CE4}"/>
                  </a:ext>
                </a:extLst>
              </p:cNvPr>
              <p:cNvGrpSpPr/>
              <p:nvPr/>
            </p:nvGrpSpPr>
            <p:grpSpPr>
              <a:xfrm>
                <a:off x="1761513" y="80292"/>
                <a:ext cx="2765890" cy="720262"/>
                <a:chOff x="4714240" y="865461"/>
                <a:chExt cx="1123024" cy="720262"/>
              </a:xfrm>
            </p:grpSpPr>
            <p:sp>
              <p:nvSpPr>
                <p:cNvPr id="11" name="矩形 10">
                  <a:extLst>
                    <a:ext uri="{FF2B5EF4-FFF2-40B4-BE49-F238E27FC236}">
                      <a16:creationId xmlns:a16="http://schemas.microsoft.com/office/drawing/2014/main" id="{91320C7D-0985-73EF-7A83-47B36A1C4D81}"/>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006B0E6-0FD3-D2A2-AF69-4B103B2A6979}"/>
                    </a:ext>
                  </a:extLst>
                </p:cNvPr>
                <p:cNvSpPr/>
                <p:nvPr/>
              </p:nvSpPr>
              <p:spPr>
                <a:xfrm>
                  <a:off x="4760304" y="947504"/>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B87451F2-C1DC-194B-D5CB-BBA4D999ED65}"/>
                  </a:ext>
                </a:extLst>
              </p:cNvPr>
              <p:cNvSpPr txBox="1"/>
              <p:nvPr/>
            </p:nvSpPr>
            <p:spPr>
              <a:xfrm>
                <a:off x="2006374" y="286207"/>
                <a:ext cx="2389617" cy="400110"/>
              </a:xfrm>
              <a:prstGeom prst="rect">
                <a:avLst/>
              </a:prstGeom>
              <a:noFill/>
            </p:spPr>
            <p:txBody>
              <a:bodyPr wrap="square">
                <a:spAutoFit/>
              </a:bodyPr>
              <a:lstStyle/>
              <a:p>
                <a:r>
                  <a:rPr lang="en-US" altLang="zh-TW" sz="2000" b="1" dirty="0">
                    <a:solidFill>
                      <a:srgbClr val="2E3032"/>
                    </a:solidFill>
                    <a:latin typeface="+mj-lt"/>
                  </a:rPr>
                  <a:t>1-back</a:t>
                </a:r>
                <a:r>
                  <a:rPr lang="zh-TW" altLang="en-US" sz="2000" b="1" dirty="0">
                    <a:solidFill>
                      <a:srgbClr val="2E3032"/>
                    </a:solidFill>
                    <a:latin typeface="+mj-lt"/>
                  </a:rPr>
                  <a:t>任務失敗次數</a:t>
                </a:r>
                <a:endParaRPr lang="zh-TW" altLang="en-US" sz="2000" dirty="0"/>
              </a:p>
            </p:txBody>
          </p:sp>
        </p:grpSp>
      </p:grpSp>
      <p:grpSp>
        <p:nvGrpSpPr>
          <p:cNvPr id="22" name="群組 21">
            <a:extLst>
              <a:ext uri="{FF2B5EF4-FFF2-40B4-BE49-F238E27FC236}">
                <a16:creationId xmlns:a16="http://schemas.microsoft.com/office/drawing/2014/main" id="{128C306A-E679-43BE-B8A2-8FAEA75F794A}"/>
              </a:ext>
            </a:extLst>
          </p:cNvPr>
          <p:cNvGrpSpPr/>
          <p:nvPr/>
        </p:nvGrpSpPr>
        <p:grpSpPr>
          <a:xfrm>
            <a:off x="920801" y="2671387"/>
            <a:ext cx="3595584" cy="704874"/>
            <a:chOff x="295874" y="3057601"/>
            <a:chExt cx="3595584" cy="704874"/>
          </a:xfrm>
        </p:grpSpPr>
        <p:grpSp>
          <p:nvGrpSpPr>
            <p:cNvPr id="18" name="群組 17">
              <a:extLst>
                <a:ext uri="{FF2B5EF4-FFF2-40B4-BE49-F238E27FC236}">
                  <a16:creationId xmlns:a16="http://schemas.microsoft.com/office/drawing/2014/main" id="{3FB2A1A7-63A8-855C-F7DB-2E8127E5A4E0}"/>
                </a:ext>
              </a:extLst>
            </p:cNvPr>
            <p:cNvGrpSpPr/>
            <p:nvPr/>
          </p:nvGrpSpPr>
          <p:grpSpPr>
            <a:xfrm>
              <a:off x="295874" y="3057601"/>
              <a:ext cx="3595584" cy="704874"/>
              <a:chOff x="4714240" y="865461"/>
              <a:chExt cx="1115555" cy="704874"/>
            </a:xfrm>
          </p:grpSpPr>
          <p:sp>
            <p:nvSpPr>
              <p:cNvPr id="20" name="矩形 19">
                <a:extLst>
                  <a:ext uri="{FF2B5EF4-FFF2-40B4-BE49-F238E27FC236}">
                    <a16:creationId xmlns:a16="http://schemas.microsoft.com/office/drawing/2014/main" id="{608353A4-7BC1-003C-28C3-84F227715DCE}"/>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93D09EF6-8B1D-5BF9-555C-E0A42108FD35}"/>
                  </a:ext>
                </a:extLst>
              </p:cNvPr>
              <p:cNvSpPr/>
              <p:nvPr/>
            </p:nvSpPr>
            <p:spPr>
              <a:xfrm>
                <a:off x="4752835"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9" name="文字方塊 18">
              <a:extLst>
                <a:ext uri="{FF2B5EF4-FFF2-40B4-BE49-F238E27FC236}">
                  <a16:creationId xmlns:a16="http://schemas.microsoft.com/office/drawing/2014/main" id="{89A9FE80-5FF0-C791-7233-3AF769B743AD}"/>
                </a:ext>
              </a:extLst>
            </p:cNvPr>
            <p:cNvSpPr txBox="1"/>
            <p:nvPr/>
          </p:nvSpPr>
          <p:spPr>
            <a:xfrm>
              <a:off x="466791" y="3258699"/>
              <a:ext cx="3378145" cy="400110"/>
            </a:xfrm>
            <a:prstGeom prst="rect">
              <a:avLst/>
            </a:prstGeom>
            <a:noFill/>
          </p:spPr>
          <p:txBody>
            <a:bodyPr wrap="square">
              <a:spAutoFit/>
            </a:bodyPr>
            <a:lstStyle/>
            <a:p>
              <a:r>
                <a:rPr lang="zh-TW" altLang="en-US" sz="2000" b="1" dirty="0">
                  <a:solidFill>
                    <a:srgbClr val="2E3032"/>
                  </a:solidFill>
                  <a:latin typeface="+mj-lt"/>
                </a:rPr>
                <a:t>智能速度輔助</a:t>
              </a:r>
              <a:r>
                <a:rPr lang="en-US" altLang="zh-TW" sz="2000" b="1" dirty="0">
                  <a:solidFill>
                    <a:srgbClr val="2E3032"/>
                  </a:solidFill>
                  <a:latin typeface="+mj-lt"/>
                </a:rPr>
                <a:t>(ISA)</a:t>
              </a:r>
              <a:r>
                <a:rPr lang="zh-TW" altLang="en-US" sz="2000" b="1" dirty="0">
                  <a:solidFill>
                    <a:srgbClr val="2E3032"/>
                  </a:solidFill>
                  <a:latin typeface="+mj-lt"/>
                </a:rPr>
                <a:t>干擾次數</a:t>
              </a:r>
              <a:endParaRPr lang="zh-TW" altLang="en-US" sz="2000" dirty="0"/>
            </a:p>
          </p:txBody>
        </p:sp>
      </p:grpSp>
      <p:pic>
        <p:nvPicPr>
          <p:cNvPr id="24" name="圖片 23">
            <a:extLst>
              <a:ext uri="{FF2B5EF4-FFF2-40B4-BE49-F238E27FC236}">
                <a16:creationId xmlns:a16="http://schemas.microsoft.com/office/drawing/2014/main" id="{3D0E4309-E543-CF5F-65C9-B4EDEC8F16A3}"/>
              </a:ext>
            </a:extLst>
          </p:cNvPr>
          <p:cNvPicPr>
            <a:picLocks noChangeAspect="1"/>
          </p:cNvPicPr>
          <p:nvPr/>
        </p:nvPicPr>
        <p:blipFill rotWithShape="1">
          <a:blip r:embed="rId3"/>
          <a:srcRect l="4140" t="4321" r="7700"/>
          <a:stretch/>
        </p:blipFill>
        <p:spPr>
          <a:xfrm>
            <a:off x="6880292" y="2790195"/>
            <a:ext cx="2019639" cy="2206544"/>
          </a:xfrm>
          <a:prstGeom prst="rect">
            <a:avLst/>
          </a:prstGeom>
        </p:spPr>
      </p:pic>
      <p:sp>
        <p:nvSpPr>
          <p:cNvPr id="25" name="文字方塊 24">
            <a:extLst>
              <a:ext uri="{FF2B5EF4-FFF2-40B4-BE49-F238E27FC236}">
                <a16:creationId xmlns:a16="http://schemas.microsoft.com/office/drawing/2014/main" id="{C2B51C6B-D436-A8E8-86D8-532F631B226B}"/>
              </a:ext>
            </a:extLst>
          </p:cNvPr>
          <p:cNvSpPr txBox="1"/>
          <p:nvPr/>
        </p:nvSpPr>
        <p:spPr>
          <a:xfrm>
            <a:off x="1254625" y="3512927"/>
            <a:ext cx="3948517" cy="400110"/>
          </a:xfrm>
          <a:prstGeom prst="rect">
            <a:avLst/>
          </a:prstGeom>
          <a:noFill/>
        </p:spPr>
        <p:txBody>
          <a:bodyPr wrap="none" rtlCol="0">
            <a:spAutoFit/>
          </a:bodyPr>
          <a:lstStyle/>
          <a:p>
            <a:pPr marL="285750" indent="-285750">
              <a:buFont typeface="Arial" panose="020B0604020202020204" pitchFamily="34" charset="0"/>
              <a:buChar char="•"/>
            </a:pPr>
            <a:r>
              <a:rPr lang="zh-TW" altLang="en-US" sz="2000" dirty="0"/>
              <a:t>不同的</a:t>
            </a:r>
            <a:r>
              <a:rPr lang="en-US" altLang="zh-TW" sz="2000" dirty="0"/>
              <a:t>HMI</a:t>
            </a:r>
            <a:r>
              <a:rPr lang="zh-TW" altLang="en-US" sz="2000" dirty="0"/>
              <a:t>對</a:t>
            </a:r>
            <a:r>
              <a:rPr lang="en-US" altLang="zh-TW" sz="2000" dirty="0"/>
              <a:t>ISA</a:t>
            </a:r>
            <a:r>
              <a:rPr lang="zh-TW" altLang="en-US" sz="2000" dirty="0"/>
              <a:t>具有顯著影響</a:t>
            </a:r>
          </a:p>
        </p:txBody>
      </p:sp>
      <p:grpSp>
        <p:nvGrpSpPr>
          <p:cNvPr id="26" name="群組 25">
            <a:extLst>
              <a:ext uri="{FF2B5EF4-FFF2-40B4-BE49-F238E27FC236}">
                <a16:creationId xmlns:a16="http://schemas.microsoft.com/office/drawing/2014/main" id="{42C82C24-0372-280D-8A44-F3A143615811}"/>
              </a:ext>
            </a:extLst>
          </p:cNvPr>
          <p:cNvGrpSpPr/>
          <p:nvPr/>
        </p:nvGrpSpPr>
        <p:grpSpPr>
          <a:xfrm>
            <a:off x="1586118" y="3914488"/>
            <a:ext cx="4273933" cy="375609"/>
            <a:chOff x="4662098" y="1020592"/>
            <a:chExt cx="3234655" cy="375609"/>
          </a:xfrm>
        </p:grpSpPr>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75A7C3BD-0F12-077D-96DB-4E85A317101F}"/>
                    </a:ext>
                  </a:extLst>
                </p:cNvPr>
                <p:cNvSpPr txBox="1"/>
                <p:nvPr/>
              </p:nvSpPr>
              <p:spPr>
                <a:xfrm>
                  <a:off x="7089776" y="1085188"/>
                  <a:ext cx="806977"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m:t>
                      </m:r>
                      <m:r>
                        <a:rPr lang="en-US" altLang="zh-TW" i="1" smtClean="0">
                          <a:latin typeface="Cambria Math" panose="02040503050406030204" pitchFamily="18" charset="0"/>
                        </a:rPr>
                        <m:t>8</m:t>
                      </m:r>
                      <m:r>
                        <a:rPr lang="en-US" altLang="zh-TW" i="1">
                          <a:latin typeface="Cambria Math" panose="02040503050406030204" pitchFamily="18" charset="0"/>
                        </a:rPr>
                        <m:t>2</m:t>
                      </m:r>
                      <m:r>
                        <a:rPr lang="zh-TW" altLang="en-US" i="1" smtClean="0">
                          <a:latin typeface="Cambria Math" panose="02040503050406030204" pitchFamily="18" charset="0"/>
                        </a:rPr>
                        <m:t> </m:t>
                      </m:r>
                    </m:oMath>
                  </a14:m>
                  <a:r>
                    <a:rPr lang="zh-TW" altLang="en-US" dirty="0"/>
                    <a:t> </a:t>
                  </a:r>
                </a:p>
              </p:txBody>
            </p:sp>
          </mc:Choice>
          <mc:Fallback xmlns="">
            <p:sp>
              <p:nvSpPr>
                <p:cNvPr id="27" name="文字方塊 26">
                  <a:extLst>
                    <a:ext uri="{FF2B5EF4-FFF2-40B4-BE49-F238E27FC236}">
                      <a16:creationId xmlns:a16="http://schemas.microsoft.com/office/drawing/2014/main" id="{75A7C3BD-0F12-077D-96DB-4E85A317101F}"/>
                    </a:ext>
                  </a:extLst>
                </p:cNvPr>
                <p:cNvSpPr txBox="1">
                  <a:spLocks noRot="1" noChangeAspect="1" noMove="1" noResize="1" noEditPoints="1" noAdjustHandles="1" noChangeArrowheads="1" noChangeShapeType="1" noTextEdit="1"/>
                </p:cNvSpPr>
                <p:nvPr/>
              </p:nvSpPr>
              <p:spPr>
                <a:xfrm>
                  <a:off x="7089776" y="1085188"/>
                  <a:ext cx="806977" cy="276999"/>
                </a:xfrm>
                <a:prstGeom prst="rect">
                  <a:avLst/>
                </a:prstGeom>
                <a:blipFill>
                  <a:blip r:embed="rId4"/>
                  <a:stretch>
                    <a:fillRect l="-3429" t="-2222" b="-28889"/>
                  </a:stretch>
                </a:blipFill>
              </p:spPr>
              <p:txBody>
                <a:bodyPr/>
                <a:lstStyle/>
                <a:p>
                  <a:r>
                    <a:rPr lang="zh-TW" altLang="en-US">
                      <a:noFill/>
                    </a:rPr>
                    <a:t> </a:t>
                  </a:r>
                </a:p>
              </p:txBody>
            </p:sp>
          </mc:Fallback>
        </mc:AlternateContent>
        <p:sp>
          <p:nvSpPr>
            <p:cNvPr id="29" name="文字方塊 28">
              <a:extLst>
                <a:ext uri="{FF2B5EF4-FFF2-40B4-BE49-F238E27FC236}">
                  <a16:creationId xmlns:a16="http://schemas.microsoft.com/office/drawing/2014/main" id="{24A13A43-FA85-E63A-6075-FC7AC4AD9ADF}"/>
                </a:ext>
              </a:extLst>
            </p:cNvPr>
            <p:cNvSpPr txBox="1"/>
            <p:nvPr/>
          </p:nvSpPr>
          <p:spPr>
            <a:xfrm>
              <a:off x="4662098" y="1026869"/>
              <a:ext cx="2198038" cy="369332"/>
            </a:xfrm>
            <a:prstGeom prst="rect">
              <a:avLst/>
            </a:prstGeom>
            <a:noFill/>
          </p:spPr>
          <p:txBody>
            <a:bodyPr wrap="none" rtlCol="0">
              <a:spAutoFit/>
            </a:bodyPr>
            <a:lstStyle/>
            <a:p>
              <a:r>
                <a:rPr lang="en-US" altLang="zh-TW" dirty="0"/>
                <a:t>F[1,48] = 224.23 </a:t>
              </a:r>
              <a:r>
                <a:rPr lang="zh-TW" altLang="en-US" dirty="0"/>
                <a:t>；</a:t>
              </a:r>
            </a:p>
          </p:txBody>
        </p:sp>
        <p:sp>
          <p:nvSpPr>
            <p:cNvPr id="30" name="文字方塊 29">
              <a:extLst>
                <a:ext uri="{FF2B5EF4-FFF2-40B4-BE49-F238E27FC236}">
                  <a16:creationId xmlns:a16="http://schemas.microsoft.com/office/drawing/2014/main" id="{72472DAA-943F-5EA9-3B36-6358E79C3857}"/>
                </a:ext>
              </a:extLst>
            </p:cNvPr>
            <p:cNvSpPr txBox="1"/>
            <p:nvPr/>
          </p:nvSpPr>
          <p:spPr>
            <a:xfrm>
              <a:off x="6151473" y="1020592"/>
              <a:ext cx="982940" cy="369332"/>
            </a:xfrm>
            <a:prstGeom prst="rect">
              <a:avLst/>
            </a:prstGeom>
            <a:noFill/>
          </p:spPr>
          <p:txBody>
            <a:bodyPr wrap="none" rtlCol="0">
              <a:spAutoFit/>
            </a:bodyPr>
            <a:lstStyle/>
            <a:p>
              <a:r>
                <a:rPr lang="zh-TW" altLang="en-US" dirty="0"/>
                <a:t> </a:t>
              </a:r>
              <a:r>
                <a:rPr lang="en-US" altLang="zh-TW" dirty="0"/>
                <a:t>p&lt; 0.01</a:t>
              </a:r>
              <a:r>
                <a:rPr lang="zh-TW" altLang="en-US" dirty="0"/>
                <a:t>；</a:t>
              </a:r>
            </a:p>
          </p:txBody>
        </p:sp>
      </p:grpSp>
      <p:sp>
        <p:nvSpPr>
          <p:cNvPr id="33" name="文字方塊 32">
            <a:extLst>
              <a:ext uri="{FF2B5EF4-FFF2-40B4-BE49-F238E27FC236}">
                <a16:creationId xmlns:a16="http://schemas.microsoft.com/office/drawing/2014/main" id="{0198F9F9-018A-68E9-6555-FD2D4C176E6E}"/>
              </a:ext>
            </a:extLst>
          </p:cNvPr>
          <p:cNvSpPr txBox="1"/>
          <p:nvPr/>
        </p:nvSpPr>
        <p:spPr>
          <a:xfrm>
            <a:off x="1736817" y="4324146"/>
            <a:ext cx="3948516" cy="400110"/>
          </a:xfrm>
          <a:prstGeom prst="rect">
            <a:avLst/>
          </a:prstGeom>
          <a:noFill/>
        </p:spPr>
        <p:txBody>
          <a:bodyPr wrap="square" rtlCol="0">
            <a:spAutoFit/>
          </a:bodyPr>
          <a:lstStyle/>
          <a:p>
            <a:r>
              <a:rPr lang="zh-TW" altLang="en-US" sz="2000" dirty="0"/>
              <a:t>→ 系統對傳統介面的干預更頻繁</a:t>
            </a:r>
          </a:p>
        </p:txBody>
      </p:sp>
    </p:spTree>
    <p:extLst>
      <p:ext uri="{BB962C8B-B14F-4D97-AF65-F5344CB8AC3E}">
        <p14:creationId xmlns:p14="http://schemas.microsoft.com/office/powerpoint/2010/main" val="172087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7151317" cy="584775"/>
          </a:xfrm>
          <a:prstGeom prst="rect">
            <a:avLst/>
          </a:prstGeom>
          <a:noFill/>
        </p:spPr>
        <p:txBody>
          <a:bodyPr wrap="none" rtlCol="0">
            <a:spAutoFit/>
          </a:bodyPr>
          <a:lstStyle/>
          <a:p>
            <a:r>
              <a:rPr lang="zh-TW" altLang="en-US" sz="3200" b="1">
                <a:solidFill>
                  <a:srgbClr val="2E3032"/>
                </a:solidFill>
                <a:latin typeface="+mj-lt"/>
              </a:rPr>
              <a:t>結果 </a:t>
            </a:r>
            <a:r>
              <a:rPr lang="en-US" altLang="zh-TW" sz="3200" b="1">
                <a:solidFill>
                  <a:srgbClr val="2E3032"/>
                </a:solidFill>
                <a:latin typeface="+mj-lt"/>
              </a:rPr>
              <a:t>–</a:t>
            </a:r>
            <a:r>
              <a:rPr lang="zh-TW" altLang="en-US" sz="3200" b="1">
                <a:solidFill>
                  <a:srgbClr val="2E3032"/>
                </a:solidFill>
                <a:latin typeface="+mj-lt"/>
              </a:rPr>
              <a:t> 駕駛性能</a:t>
            </a:r>
            <a:r>
              <a:rPr lang="en-US" altLang="zh-TW" sz="3200" b="1">
                <a:solidFill>
                  <a:srgbClr val="2E3032"/>
                </a:solidFill>
                <a:latin typeface="+mj-lt"/>
              </a:rPr>
              <a:t>-SDPL</a:t>
            </a:r>
            <a:r>
              <a:rPr lang="zh-TW" altLang="en-US" sz="3200" b="1">
                <a:solidFill>
                  <a:srgbClr val="2E3032"/>
                </a:solidFill>
                <a:latin typeface="+mj-lt"/>
              </a:rPr>
              <a:t>、速度的標準差</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570A9BB-03C4-FA0D-840C-877604A97C18}"/>
              </a:ext>
            </a:extLst>
          </p:cNvPr>
          <p:cNvSpPr txBox="1"/>
          <p:nvPr/>
        </p:nvSpPr>
        <p:spPr>
          <a:xfrm>
            <a:off x="593124" y="4229373"/>
            <a:ext cx="3650358" cy="497444"/>
          </a:xfrm>
          <a:prstGeom prst="rect">
            <a:avLst/>
          </a:prstGeom>
          <a:noFill/>
        </p:spPr>
        <p:txBody>
          <a:bodyPr wrap="none" rtlCol="0">
            <a:spAutoFit/>
          </a:bodyPr>
          <a:lstStyle/>
          <a:p>
            <a:pPr>
              <a:lnSpc>
                <a:spcPct val="150000"/>
              </a:lnSpc>
            </a:pPr>
            <a:r>
              <a:rPr lang="en-US" altLang="zh-TW" sz="2000" dirty="0"/>
              <a:t>H1</a:t>
            </a:r>
            <a:r>
              <a:rPr lang="zh-TW" altLang="en-US" sz="2000" dirty="0"/>
              <a:t> </a:t>
            </a:r>
            <a:r>
              <a:rPr lang="en-US" altLang="zh-TW" sz="2000" dirty="0"/>
              <a:t>:</a:t>
            </a:r>
            <a:r>
              <a:rPr lang="zh-TW" altLang="en-US" sz="2000" dirty="0"/>
              <a:t> </a:t>
            </a:r>
            <a:r>
              <a:rPr lang="en-US" altLang="zh-TW" sz="2000" dirty="0"/>
              <a:t>HMI</a:t>
            </a:r>
            <a:r>
              <a:rPr lang="zh-TW" altLang="en-US" sz="2000" dirty="0"/>
              <a:t>對</a:t>
            </a:r>
            <a:r>
              <a:rPr lang="en-US" altLang="zh-TW" sz="2000" dirty="0"/>
              <a:t>SDPL</a:t>
            </a:r>
            <a:r>
              <a:rPr lang="zh-TW" altLang="en-US" sz="2000" dirty="0"/>
              <a:t>有主要的影響</a:t>
            </a:r>
            <a:endParaRPr lang="en-US" altLang="zh-TW" sz="2000" dirty="0"/>
          </a:p>
        </p:txBody>
      </p:sp>
      <p:pic>
        <p:nvPicPr>
          <p:cNvPr id="5" name="圖片 4">
            <a:extLst>
              <a:ext uri="{FF2B5EF4-FFF2-40B4-BE49-F238E27FC236}">
                <a16:creationId xmlns:a16="http://schemas.microsoft.com/office/drawing/2014/main" id="{CEA02219-4611-EF52-FA71-A8D842CCD65D}"/>
              </a:ext>
            </a:extLst>
          </p:cNvPr>
          <p:cNvPicPr>
            <a:picLocks noChangeAspect="1"/>
          </p:cNvPicPr>
          <p:nvPr/>
        </p:nvPicPr>
        <p:blipFill rotWithShape="1">
          <a:blip r:embed="rId3"/>
          <a:srcRect l="1769" r="4598"/>
          <a:stretch/>
        </p:blipFill>
        <p:spPr>
          <a:xfrm>
            <a:off x="302632" y="1817862"/>
            <a:ext cx="4231341" cy="2392887"/>
          </a:xfrm>
          <a:prstGeom prst="rect">
            <a:avLst/>
          </a:prstGeom>
        </p:spPr>
      </p:pic>
      <p:pic>
        <p:nvPicPr>
          <p:cNvPr id="7" name="圖片 6">
            <a:extLst>
              <a:ext uri="{FF2B5EF4-FFF2-40B4-BE49-F238E27FC236}">
                <a16:creationId xmlns:a16="http://schemas.microsoft.com/office/drawing/2014/main" id="{0B92C7CD-0FA3-0A45-7E40-8EF1A543AC3C}"/>
              </a:ext>
            </a:extLst>
          </p:cNvPr>
          <p:cNvPicPr>
            <a:picLocks noChangeAspect="1"/>
          </p:cNvPicPr>
          <p:nvPr/>
        </p:nvPicPr>
        <p:blipFill rotWithShape="1">
          <a:blip r:embed="rId4"/>
          <a:srcRect r="1866"/>
          <a:stretch/>
        </p:blipFill>
        <p:spPr>
          <a:xfrm>
            <a:off x="5011670" y="1817861"/>
            <a:ext cx="3654632" cy="2392887"/>
          </a:xfrm>
          <a:prstGeom prst="rect">
            <a:avLst/>
          </a:prstGeom>
        </p:spPr>
      </p:pic>
      <p:sp>
        <p:nvSpPr>
          <p:cNvPr id="8" name="文字方塊 7">
            <a:extLst>
              <a:ext uri="{FF2B5EF4-FFF2-40B4-BE49-F238E27FC236}">
                <a16:creationId xmlns:a16="http://schemas.microsoft.com/office/drawing/2014/main" id="{F953B033-9705-4F45-C55F-091F19CB6114}"/>
              </a:ext>
            </a:extLst>
          </p:cNvPr>
          <p:cNvSpPr txBox="1"/>
          <p:nvPr/>
        </p:nvSpPr>
        <p:spPr>
          <a:xfrm>
            <a:off x="4321846" y="4210749"/>
            <a:ext cx="4822154" cy="497444"/>
          </a:xfrm>
          <a:prstGeom prst="rect">
            <a:avLst/>
          </a:prstGeom>
          <a:noFill/>
        </p:spPr>
        <p:txBody>
          <a:bodyPr wrap="none" rtlCol="0">
            <a:spAutoFit/>
          </a:bodyPr>
          <a:lstStyle/>
          <a:p>
            <a:pPr>
              <a:lnSpc>
                <a:spcPct val="150000"/>
              </a:lnSpc>
            </a:pPr>
            <a:r>
              <a:rPr lang="en-US" altLang="zh-TW" sz="2000" dirty="0"/>
              <a:t>H2</a:t>
            </a:r>
            <a:r>
              <a:rPr lang="zh-TW" altLang="en-US" sz="2000" dirty="0"/>
              <a:t> </a:t>
            </a:r>
            <a:r>
              <a:rPr lang="en-US" altLang="zh-TW" sz="2000" dirty="0"/>
              <a:t>:</a:t>
            </a:r>
            <a:r>
              <a:rPr lang="zh-TW" altLang="en-US" sz="2000" dirty="0"/>
              <a:t> </a:t>
            </a:r>
            <a:r>
              <a:rPr lang="en-US" altLang="zh-TW" sz="2000" dirty="0"/>
              <a:t>HMI</a:t>
            </a:r>
            <a:r>
              <a:rPr lang="zh-TW" altLang="en-US" sz="2000" dirty="0"/>
              <a:t>對速度偏差的標準差有主要影響</a:t>
            </a:r>
            <a:endParaRPr lang="en-US" altLang="zh-TW" sz="2000" dirty="0"/>
          </a:p>
        </p:txBody>
      </p:sp>
      <p:grpSp>
        <p:nvGrpSpPr>
          <p:cNvPr id="9" name="群組 8">
            <a:extLst>
              <a:ext uri="{FF2B5EF4-FFF2-40B4-BE49-F238E27FC236}">
                <a16:creationId xmlns:a16="http://schemas.microsoft.com/office/drawing/2014/main" id="{564CC1F1-3931-2C47-4E31-74A10A1CF91E}"/>
              </a:ext>
            </a:extLst>
          </p:cNvPr>
          <p:cNvGrpSpPr/>
          <p:nvPr/>
        </p:nvGrpSpPr>
        <p:grpSpPr>
          <a:xfrm>
            <a:off x="4842459" y="871721"/>
            <a:ext cx="3993053" cy="385723"/>
            <a:chOff x="4662098" y="1010478"/>
            <a:chExt cx="3993053" cy="385723"/>
          </a:xfrm>
        </p:grpSpPr>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D37229D-F585-F3CE-273F-72C671A0D9ED}"/>
                    </a:ext>
                  </a:extLst>
                </p:cNvPr>
                <p:cNvSpPr txBox="1"/>
                <p:nvPr/>
              </p:nvSpPr>
              <p:spPr>
                <a:xfrm>
                  <a:off x="7588897" y="1056644"/>
                  <a:ext cx="1066254"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m:t>
                      </m:r>
                      <m:r>
                        <a:rPr lang="en-US" altLang="zh-TW" i="1" smtClean="0">
                          <a:latin typeface="Cambria Math" panose="02040503050406030204" pitchFamily="18" charset="0"/>
                        </a:rPr>
                        <m:t>1</m:t>
                      </m:r>
                      <m:r>
                        <a:rPr lang="en-US" altLang="zh-TW" i="1">
                          <a:latin typeface="Cambria Math" panose="02040503050406030204" pitchFamily="18" charset="0"/>
                        </a:rPr>
                        <m:t>0</m:t>
                      </m:r>
                      <m:r>
                        <a:rPr lang="zh-TW" altLang="en-US" i="1" smtClean="0">
                          <a:latin typeface="Cambria Math" panose="02040503050406030204" pitchFamily="18" charset="0"/>
                        </a:rPr>
                        <m:t> </m:t>
                      </m:r>
                    </m:oMath>
                  </a14:m>
                  <a:r>
                    <a:rPr lang="zh-TW" altLang="en-US" dirty="0"/>
                    <a:t> </a:t>
                  </a:r>
                </a:p>
              </p:txBody>
            </p:sp>
          </mc:Choice>
          <mc:Fallback xmlns="">
            <p:sp>
              <p:nvSpPr>
                <p:cNvPr id="10" name="文字方塊 9">
                  <a:extLst>
                    <a:ext uri="{FF2B5EF4-FFF2-40B4-BE49-F238E27FC236}">
                      <a16:creationId xmlns:a16="http://schemas.microsoft.com/office/drawing/2014/main" id="{6D37229D-F585-F3CE-273F-72C671A0D9ED}"/>
                    </a:ext>
                  </a:extLst>
                </p:cNvPr>
                <p:cNvSpPr txBox="1">
                  <a:spLocks noRot="1" noChangeAspect="1" noMove="1" noResize="1" noEditPoints="1" noAdjustHandles="1" noChangeArrowheads="1" noChangeShapeType="1" noTextEdit="1"/>
                </p:cNvSpPr>
                <p:nvPr/>
              </p:nvSpPr>
              <p:spPr>
                <a:xfrm>
                  <a:off x="7588897" y="1056644"/>
                  <a:ext cx="1066254" cy="276999"/>
                </a:xfrm>
                <a:prstGeom prst="rect">
                  <a:avLst/>
                </a:prstGeom>
                <a:blipFill>
                  <a:blip r:embed="rId5"/>
                  <a:stretch>
                    <a:fillRect l="-3429" t="-2222" b="-28889"/>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7355811C-32FF-AC83-5415-F9A5CB0127B9}"/>
                </a:ext>
              </a:extLst>
            </p:cNvPr>
            <p:cNvSpPr txBox="1"/>
            <p:nvPr/>
          </p:nvSpPr>
          <p:spPr>
            <a:xfrm>
              <a:off x="4662098" y="1026869"/>
              <a:ext cx="1931939" cy="369332"/>
            </a:xfrm>
            <a:prstGeom prst="rect">
              <a:avLst/>
            </a:prstGeom>
            <a:noFill/>
          </p:spPr>
          <p:txBody>
            <a:bodyPr wrap="none" rtlCol="0">
              <a:spAutoFit/>
            </a:bodyPr>
            <a:lstStyle/>
            <a:p>
              <a:r>
                <a:rPr lang="en-US" altLang="zh-TW" dirty="0"/>
                <a:t>F[1,48] = 5.51 </a:t>
              </a:r>
              <a:r>
                <a:rPr lang="zh-TW" altLang="en-US" dirty="0"/>
                <a:t>；</a:t>
              </a:r>
            </a:p>
          </p:txBody>
        </p:sp>
        <p:sp>
          <p:nvSpPr>
            <p:cNvPr id="12" name="文字方塊 11">
              <a:extLst>
                <a:ext uri="{FF2B5EF4-FFF2-40B4-BE49-F238E27FC236}">
                  <a16:creationId xmlns:a16="http://schemas.microsoft.com/office/drawing/2014/main" id="{0F1D3D3D-183B-5634-D549-3CA9BF48A9C5}"/>
                </a:ext>
              </a:extLst>
            </p:cNvPr>
            <p:cNvSpPr txBox="1"/>
            <p:nvPr/>
          </p:nvSpPr>
          <p:spPr>
            <a:xfrm>
              <a:off x="6428144" y="1010478"/>
              <a:ext cx="1241045" cy="369332"/>
            </a:xfrm>
            <a:prstGeom prst="rect">
              <a:avLst/>
            </a:prstGeom>
            <a:noFill/>
          </p:spPr>
          <p:txBody>
            <a:bodyPr wrap="none" rtlCol="0">
              <a:spAutoFit/>
            </a:bodyPr>
            <a:lstStyle/>
            <a:p>
              <a:r>
                <a:rPr lang="en-US" altLang="zh-TW" dirty="0"/>
                <a:t>p= 0.02</a:t>
              </a:r>
              <a:r>
                <a:rPr lang="zh-TW" altLang="en-US" dirty="0"/>
                <a:t>；</a:t>
              </a:r>
            </a:p>
          </p:txBody>
        </p:sp>
      </p:grpSp>
      <p:grpSp>
        <p:nvGrpSpPr>
          <p:cNvPr id="13" name="群組 12">
            <a:extLst>
              <a:ext uri="{FF2B5EF4-FFF2-40B4-BE49-F238E27FC236}">
                <a16:creationId xmlns:a16="http://schemas.microsoft.com/office/drawing/2014/main" id="{FDF95CE4-5BCB-3A5A-5583-073497D284E8}"/>
              </a:ext>
            </a:extLst>
          </p:cNvPr>
          <p:cNvGrpSpPr/>
          <p:nvPr/>
        </p:nvGrpSpPr>
        <p:grpSpPr>
          <a:xfrm>
            <a:off x="4842459" y="1336595"/>
            <a:ext cx="3993053" cy="385723"/>
            <a:chOff x="4662098" y="1010478"/>
            <a:chExt cx="3993053" cy="385723"/>
          </a:xfrm>
        </p:grpSpPr>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D5B5BF33-6630-769A-88D7-86A8A53C90BF}"/>
                    </a:ext>
                  </a:extLst>
                </p:cNvPr>
                <p:cNvSpPr txBox="1"/>
                <p:nvPr/>
              </p:nvSpPr>
              <p:spPr>
                <a:xfrm>
                  <a:off x="7588897" y="1056644"/>
                  <a:ext cx="1066254"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=0.06</m:t>
                      </m:r>
                      <m:r>
                        <a:rPr lang="zh-TW" altLang="en-US" i="1" smtClean="0">
                          <a:latin typeface="Cambria Math" panose="02040503050406030204" pitchFamily="18" charset="0"/>
                        </a:rPr>
                        <m:t> </m:t>
                      </m:r>
                    </m:oMath>
                  </a14:m>
                  <a:r>
                    <a:rPr lang="zh-TW" altLang="en-US" dirty="0"/>
                    <a:t> </a:t>
                  </a:r>
                </a:p>
              </p:txBody>
            </p:sp>
          </mc:Choice>
          <mc:Fallback xmlns="">
            <p:sp>
              <p:nvSpPr>
                <p:cNvPr id="14" name="文字方塊 13">
                  <a:extLst>
                    <a:ext uri="{FF2B5EF4-FFF2-40B4-BE49-F238E27FC236}">
                      <a16:creationId xmlns:a16="http://schemas.microsoft.com/office/drawing/2014/main" id="{D5B5BF33-6630-769A-88D7-86A8A53C90BF}"/>
                    </a:ext>
                  </a:extLst>
                </p:cNvPr>
                <p:cNvSpPr txBox="1">
                  <a:spLocks noRot="1" noChangeAspect="1" noMove="1" noResize="1" noEditPoints="1" noAdjustHandles="1" noChangeArrowheads="1" noChangeShapeType="1" noTextEdit="1"/>
                </p:cNvSpPr>
                <p:nvPr/>
              </p:nvSpPr>
              <p:spPr>
                <a:xfrm>
                  <a:off x="7588897" y="1056644"/>
                  <a:ext cx="1066254" cy="276999"/>
                </a:xfrm>
                <a:prstGeom prst="rect">
                  <a:avLst/>
                </a:prstGeom>
                <a:blipFill>
                  <a:blip r:embed="rId6"/>
                  <a:stretch>
                    <a:fillRect l="-3429" t="-2222" b="-28889"/>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DE1098F3-02BC-68C4-5F92-B97C31A499C5}"/>
                </a:ext>
              </a:extLst>
            </p:cNvPr>
            <p:cNvSpPr txBox="1"/>
            <p:nvPr/>
          </p:nvSpPr>
          <p:spPr>
            <a:xfrm>
              <a:off x="4662098" y="1026869"/>
              <a:ext cx="1931939" cy="369332"/>
            </a:xfrm>
            <a:prstGeom prst="rect">
              <a:avLst/>
            </a:prstGeom>
            <a:noFill/>
          </p:spPr>
          <p:txBody>
            <a:bodyPr wrap="none" rtlCol="0">
              <a:spAutoFit/>
            </a:bodyPr>
            <a:lstStyle/>
            <a:p>
              <a:r>
                <a:rPr lang="en-US" altLang="zh-TW" dirty="0"/>
                <a:t>F[1,48] = 3.08 </a:t>
              </a:r>
              <a:r>
                <a:rPr lang="zh-TW" altLang="en-US" dirty="0"/>
                <a:t>；</a:t>
              </a:r>
            </a:p>
          </p:txBody>
        </p:sp>
        <p:sp>
          <p:nvSpPr>
            <p:cNvPr id="16" name="文字方塊 15">
              <a:extLst>
                <a:ext uri="{FF2B5EF4-FFF2-40B4-BE49-F238E27FC236}">
                  <a16:creationId xmlns:a16="http://schemas.microsoft.com/office/drawing/2014/main" id="{90D63781-2C64-C5A6-D82A-D9538DC6EC41}"/>
                </a:ext>
              </a:extLst>
            </p:cNvPr>
            <p:cNvSpPr txBox="1"/>
            <p:nvPr/>
          </p:nvSpPr>
          <p:spPr>
            <a:xfrm>
              <a:off x="6428144" y="1010478"/>
              <a:ext cx="1241045" cy="369332"/>
            </a:xfrm>
            <a:prstGeom prst="rect">
              <a:avLst/>
            </a:prstGeom>
            <a:noFill/>
          </p:spPr>
          <p:txBody>
            <a:bodyPr wrap="none" rtlCol="0">
              <a:spAutoFit/>
            </a:bodyPr>
            <a:lstStyle/>
            <a:p>
              <a:r>
                <a:rPr lang="en-US" altLang="zh-TW" dirty="0"/>
                <a:t>p= 0.09</a:t>
              </a:r>
              <a:r>
                <a:rPr lang="zh-TW" altLang="en-US" dirty="0"/>
                <a:t>；</a:t>
              </a:r>
            </a:p>
          </p:txBody>
        </p:sp>
      </p:grpSp>
      <p:grpSp>
        <p:nvGrpSpPr>
          <p:cNvPr id="17" name="群組 16">
            <a:extLst>
              <a:ext uri="{FF2B5EF4-FFF2-40B4-BE49-F238E27FC236}">
                <a16:creationId xmlns:a16="http://schemas.microsoft.com/office/drawing/2014/main" id="{6D11C13D-4C79-D294-4F54-21D0CFA1C4DC}"/>
              </a:ext>
            </a:extLst>
          </p:cNvPr>
          <p:cNvGrpSpPr/>
          <p:nvPr/>
        </p:nvGrpSpPr>
        <p:grpSpPr>
          <a:xfrm>
            <a:off x="538351" y="1344790"/>
            <a:ext cx="3993053" cy="385723"/>
            <a:chOff x="4662098" y="1010478"/>
            <a:chExt cx="3993053" cy="385723"/>
          </a:xfrm>
        </p:grpSpPr>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6F024C5B-2444-514B-5185-EF8533F1050B}"/>
                    </a:ext>
                  </a:extLst>
                </p:cNvPr>
                <p:cNvSpPr txBox="1"/>
                <p:nvPr/>
              </p:nvSpPr>
              <p:spPr>
                <a:xfrm>
                  <a:off x="7588897" y="1056644"/>
                  <a:ext cx="1066254"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m:t>
                      </m:r>
                      <m:r>
                        <a:rPr lang="en-US" altLang="zh-TW" i="1" smtClean="0">
                          <a:latin typeface="Cambria Math" panose="02040503050406030204" pitchFamily="18" charset="0"/>
                        </a:rPr>
                        <m:t>4</m:t>
                      </m:r>
                      <m:r>
                        <a:rPr lang="en-US" altLang="zh-TW" i="1">
                          <a:latin typeface="Cambria Math" panose="02040503050406030204" pitchFamily="18" charset="0"/>
                        </a:rPr>
                        <m:t>0</m:t>
                      </m:r>
                      <m:r>
                        <a:rPr lang="zh-TW" altLang="en-US" i="1" smtClean="0">
                          <a:latin typeface="Cambria Math" panose="02040503050406030204" pitchFamily="18" charset="0"/>
                        </a:rPr>
                        <m:t> </m:t>
                      </m:r>
                    </m:oMath>
                  </a14:m>
                  <a:r>
                    <a:rPr lang="zh-TW" altLang="en-US" dirty="0"/>
                    <a:t> </a:t>
                  </a:r>
                </a:p>
              </p:txBody>
            </p:sp>
          </mc:Choice>
          <mc:Fallback xmlns="">
            <p:sp>
              <p:nvSpPr>
                <p:cNvPr id="18" name="文字方塊 17">
                  <a:extLst>
                    <a:ext uri="{FF2B5EF4-FFF2-40B4-BE49-F238E27FC236}">
                      <a16:creationId xmlns:a16="http://schemas.microsoft.com/office/drawing/2014/main" id="{6F024C5B-2444-514B-5185-EF8533F1050B}"/>
                    </a:ext>
                  </a:extLst>
                </p:cNvPr>
                <p:cNvSpPr txBox="1">
                  <a:spLocks noRot="1" noChangeAspect="1" noMove="1" noResize="1" noEditPoints="1" noAdjustHandles="1" noChangeArrowheads="1" noChangeShapeType="1" noTextEdit="1"/>
                </p:cNvSpPr>
                <p:nvPr/>
              </p:nvSpPr>
              <p:spPr>
                <a:xfrm>
                  <a:off x="7588897" y="1056644"/>
                  <a:ext cx="1066254" cy="276999"/>
                </a:xfrm>
                <a:prstGeom prst="rect">
                  <a:avLst/>
                </a:prstGeom>
                <a:blipFill>
                  <a:blip r:embed="rId7"/>
                  <a:stretch>
                    <a:fillRect l="-3429" t="-2174" b="-26087"/>
                  </a:stretch>
                </a:blipFill>
              </p:spPr>
              <p:txBody>
                <a:bodyPr/>
                <a:lstStyle/>
                <a:p>
                  <a:r>
                    <a:rPr lang="zh-TW" altLang="en-US">
                      <a:noFill/>
                    </a:rPr>
                    <a:t> </a:t>
                  </a:r>
                </a:p>
              </p:txBody>
            </p:sp>
          </mc:Fallback>
        </mc:AlternateContent>
        <p:sp>
          <p:nvSpPr>
            <p:cNvPr id="19" name="文字方塊 18">
              <a:extLst>
                <a:ext uri="{FF2B5EF4-FFF2-40B4-BE49-F238E27FC236}">
                  <a16:creationId xmlns:a16="http://schemas.microsoft.com/office/drawing/2014/main" id="{201FEDFD-6D52-94D9-86F6-F05AB396BBEE}"/>
                </a:ext>
              </a:extLst>
            </p:cNvPr>
            <p:cNvSpPr txBox="1"/>
            <p:nvPr/>
          </p:nvSpPr>
          <p:spPr>
            <a:xfrm>
              <a:off x="4662098" y="1026869"/>
              <a:ext cx="2064989" cy="369332"/>
            </a:xfrm>
            <a:prstGeom prst="rect">
              <a:avLst/>
            </a:prstGeom>
            <a:noFill/>
          </p:spPr>
          <p:txBody>
            <a:bodyPr wrap="none" rtlCol="0">
              <a:spAutoFit/>
            </a:bodyPr>
            <a:lstStyle/>
            <a:p>
              <a:r>
                <a:rPr lang="en-US" altLang="zh-TW" dirty="0"/>
                <a:t>F[1,48] = 31.34 </a:t>
              </a:r>
              <a:r>
                <a:rPr lang="zh-TW" altLang="en-US" dirty="0"/>
                <a:t>；</a:t>
              </a:r>
            </a:p>
          </p:txBody>
        </p:sp>
        <p:sp>
          <p:nvSpPr>
            <p:cNvPr id="20" name="文字方塊 19">
              <a:extLst>
                <a:ext uri="{FF2B5EF4-FFF2-40B4-BE49-F238E27FC236}">
                  <a16:creationId xmlns:a16="http://schemas.microsoft.com/office/drawing/2014/main" id="{25F07DC2-30FD-ACBF-9C22-753C5EEFB823}"/>
                </a:ext>
              </a:extLst>
            </p:cNvPr>
            <p:cNvSpPr txBox="1"/>
            <p:nvPr/>
          </p:nvSpPr>
          <p:spPr>
            <a:xfrm>
              <a:off x="6428144" y="1010478"/>
              <a:ext cx="1298753" cy="369332"/>
            </a:xfrm>
            <a:prstGeom prst="rect">
              <a:avLst/>
            </a:prstGeom>
            <a:noFill/>
          </p:spPr>
          <p:txBody>
            <a:bodyPr wrap="none" rtlCol="0">
              <a:spAutoFit/>
            </a:bodyPr>
            <a:lstStyle/>
            <a:p>
              <a:r>
                <a:rPr lang="zh-TW" altLang="en-US" dirty="0"/>
                <a:t> </a:t>
              </a:r>
              <a:r>
                <a:rPr lang="en-US" altLang="zh-TW" dirty="0"/>
                <a:t>p= 0.01</a:t>
              </a:r>
              <a:r>
                <a:rPr lang="zh-TW" altLang="en-US" dirty="0"/>
                <a:t>；</a:t>
              </a:r>
            </a:p>
          </p:txBody>
        </p:sp>
      </p:grpSp>
    </p:spTree>
    <p:extLst>
      <p:ext uri="{BB962C8B-B14F-4D97-AF65-F5344CB8AC3E}">
        <p14:creationId xmlns:p14="http://schemas.microsoft.com/office/powerpoint/2010/main" val="64061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5937266" cy="584775"/>
          </a:xfrm>
          <a:prstGeom prst="rect">
            <a:avLst/>
          </a:prstGeom>
          <a:noFill/>
        </p:spPr>
        <p:txBody>
          <a:bodyPr wrap="none" rtlCol="0">
            <a:spAutoFit/>
          </a:bodyPr>
          <a:lstStyle/>
          <a:p>
            <a:r>
              <a:rPr lang="zh-TW" altLang="en-US" sz="3200" b="1" dirty="0">
                <a:solidFill>
                  <a:srgbClr val="2E3032"/>
                </a:solidFill>
                <a:latin typeface="+mj-lt"/>
              </a:rPr>
              <a:t>結果 </a:t>
            </a:r>
            <a:r>
              <a:rPr lang="en-US" altLang="zh-TW" sz="3200" b="1" dirty="0">
                <a:solidFill>
                  <a:srgbClr val="2E3032"/>
                </a:solidFill>
                <a:latin typeface="+mj-lt"/>
              </a:rPr>
              <a:t>–</a:t>
            </a:r>
            <a:r>
              <a:rPr lang="zh-TW" altLang="en-US" sz="3200" b="1" dirty="0">
                <a:solidFill>
                  <a:srgbClr val="2E3032"/>
                </a:solidFill>
                <a:latin typeface="+mj-lt"/>
              </a:rPr>
              <a:t> </a:t>
            </a:r>
            <a:r>
              <a:rPr lang="en-US" altLang="zh-TW" sz="3200" b="1" dirty="0">
                <a:solidFill>
                  <a:srgbClr val="2E3032"/>
                </a:solidFill>
                <a:latin typeface="+mj-lt"/>
              </a:rPr>
              <a:t>RDT</a:t>
            </a:r>
            <a:r>
              <a:rPr lang="zh-TW" altLang="en-US" sz="3200" b="1" dirty="0">
                <a:solidFill>
                  <a:srgbClr val="2E3032"/>
                </a:solidFill>
                <a:latin typeface="+mj-lt"/>
              </a:rPr>
              <a:t>的反應時間、命中率</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17182009-FF3C-4334-3D4A-D1BFB2C83208}"/>
              </a:ext>
            </a:extLst>
          </p:cNvPr>
          <p:cNvSpPr txBox="1"/>
          <p:nvPr/>
        </p:nvSpPr>
        <p:spPr>
          <a:xfrm>
            <a:off x="48635" y="4271082"/>
            <a:ext cx="4389117" cy="497444"/>
          </a:xfrm>
          <a:prstGeom prst="rect">
            <a:avLst/>
          </a:prstGeom>
          <a:noFill/>
        </p:spPr>
        <p:txBody>
          <a:bodyPr wrap="square">
            <a:spAutoFit/>
          </a:bodyPr>
          <a:lstStyle/>
          <a:p>
            <a:pPr>
              <a:lnSpc>
                <a:spcPct val="150000"/>
              </a:lnSpc>
            </a:pPr>
            <a:r>
              <a:rPr lang="en-US" altLang="zh-TW" sz="2000" dirty="0"/>
              <a:t>H3</a:t>
            </a:r>
            <a:r>
              <a:rPr lang="zh-TW" altLang="en-US" sz="2000" dirty="0"/>
              <a:t> </a:t>
            </a:r>
            <a:r>
              <a:rPr lang="en-US" altLang="zh-TW" sz="2000" dirty="0"/>
              <a:t>:</a:t>
            </a:r>
            <a:r>
              <a:rPr lang="zh-TW" altLang="en-US" sz="2000" dirty="0"/>
              <a:t> </a:t>
            </a:r>
            <a:r>
              <a:rPr lang="en-US" altLang="zh-TW" sz="2000" dirty="0"/>
              <a:t>HMI</a:t>
            </a:r>
            <a:r>
              <a:rPr lang="zh-TW" altLang="en-US" sz="2000" dirty="0"/>
              <a:t>對</a:t>
            </a:r>
            <a:r>
              <a:rPr lang="en-US" altLang="zh-TW" sz="2000" dirty="0"/>
              <a:t>DRT</a:t>
            </a:r>
            <a:r>
              <a:rPr lang="zh-TW" altLang="en-US" sz="2000" dirty="0"/>
              <a:t>反應時間有主要影響</a:t>
            </a:r>
            <a:endParaRPr lang="en-US" altLang="zh-TW" sz="2000" dirty="0"/>
          </a:p>
        </p:txBody>
      </p:sp>
      <p:pic>
        <p:nvPicPr>
          <p:cNvPr id="6" name="圖片 5">
            <a:extLst>
              <a:ext uri="{FF2B5EF4-FFF2-40B4-BE49-F238E27FC236}">
                <a16:creationId xmlns:a16="http://schemas.microsoft.com/office/drawing/2014/main" id="{B899A7E2-273F-A153-E71F-0EB6B65143A4}"/>
              </a:ext>
            </a:extLst>
          </p:cNvPr>
          <p:cNvPicPr>
            <a:picLocks noChangeAspect="1"/>
          </p:cNvPicPr>
          <p:nvPr/>
        </p:nvPicPr>
        <p:blipFill>
          <a:blip r:embed="rId3"/>
          <a:stretch>
            <a:fillRect/>
          </a:stretch>
        </p:blipFill>
        <p:spPr>
          <a:xfrm>
            <a:off x="175379" y="1665171"/>
            <a:ext cx="4226541" cy="2540267"/>
          </a:xfrm>
          <a:prstGeom prst="rect">
            <a:avLst/>
          </a:prstGeom>
        </p:spPr>
      </p:pic>
      <p:pic>
        <p:nvPicPr>
          <p:cNvPr id="8" name="圖片 7">
            <a:extLst>
              <a:ext uri="{FF2B5EF4-FFF2-40B4-BE49-F238E27FC236}">
                <a16:creationId xmlns:a16="http://schemas.microsoft.com/office/drawing/2014/main" id="{3A1AE843-359A-1A78-24A0-BCE0AC65C817}"/>
              </a:ext>
            </a:extLst>
          </p:cNvPr>
          <p:cNvPicPr>
            <a:picLocks noChangeAspect="1"/>
          </p:cNvPicPr>
          <p:nvPr/>
        </p:nvPicPr>
        <p:blipFill>
          <a:blip r:embed="rId4"/>
          <a:stretch>
            <a:fillRect/>
          </a:stretch>
        </p:blipFill>
        <p:spPr>
          <a:xfrm>
            <a:off x="4797566" y="1665555"/>
            <a:ext cx="4132457" cy="2547504"/>
          </a:xfrm>
          <a:prstGeom prst="rect">
            <a:avLst/>
          </a:prstGeom>
        </p:spPr>
      </p:pic>
      <p:sp>
        <p:nvSpPr>
          <p:cNvPr id="9" name="文字方塊 8">
            <a:extLst>
              <a:ext uri="{FF2B5EF4-FFF2-40B4-BE49-F238E27FC236}">
                <a16:creationId xmlns:a16="http://schemas.microsoft.com/office/drawing/2014/main" id="{1F46A276-BFFF-10B8-A512-31928EC0CA30}"/>
              </a:ext>
            </a:extLst>
          </p:cNvPr>
          <p:cNvSpPr txBox="1"/>
          <p:nvPr/>
        </p:nvSpPr>
        <p:spPr>
          <a:xfrm>
            <a:off x="4805618" y="4274177"/>
            <a:ext cx="4116352" cy="497444"/>
          </a:xfrm>
          <a:prstGeom prst="rect">
            <a:avLst/>
          </a:prstGeom>
          <a:noFill/>
        </p:spPr>
        <p:txBody>
          <a:bodyPr wrap="square">
            <a:spAutoFit/>
          </a:bodyPr>
          <a:lstStyle/>
          <a:p>
            <a:pPr>
              <a:lnSpc>
                <a:spcPct val="150000"/>
              </a:lnSpc>
            </a:pPr>
            <a:r>
              <a:rPr lang="en-US" altLang="zh-TW" sz="2000" strike="sngStrike" dirty="0"/>
              <a:t>H4</a:t>
            </a:r>
            <a:r>
              <a:rPr lang="zh-TW" altLang="en-US" sz="2000" strike="sngStrike" dirty="0"/>
              <a:t> </a:t>
            </a:r>
            <a:r>
              <a:rPr lang="en-US" altLang="zh-TW" sz="2000" strike="sngStrike" dirty="0"/>
              <a:t>:</a:t>
            </a:r>
            <a:r>
              <a:rPr lang="zh-TW" altLang="en-US" sz="2000" strike="sngStrike" dirty="0"/>
              <a:t> </a:t>
            </a:r>
            <a:r>
              <a:rPr lang="en-US" altLang="zh-TW" sz="2000" strike="sngStrike" dirty="0"/>
              <a:t>HMI</a:t>
            </a:r>
            <a:r>
              <a:rPr lang="zh-TW" altLang="en-US" sz="2000" strike="sngStrike" dirty="0"/>
              <a:t>對</a:t>
            </a:r>
            <a:r>
              <a:rPr lang="en-US" altLang="zh-TW" sz="2000" strike="sngStrike" dirty="0"/>
              <a:t>DRT</a:t>
            </a:r>
            <a:r>
              <a:rPr lang="zh-TW" altLang="en-US" sz="2000" strike="sngStrike" dirty="0"/>
              <a:t>命中率有主要影響</a:t>
            </a:r>
          </a:p>
        </p:txBody>
      </p:sp>
      <p:grpSp>
        <p:nvGrpSpPr>
          <p:cNvPr id="13" name="群組 12">
            <a:extLst>
              <a:ext uri="{FF2B5EF4-FFF2-40B4-BE49-F238E27FC236}">
                <a16:creationId xmlns:a16="http://schemas.microsoft.com/office/drawing/2014/main" id="{FDD59A8E-1E8F-D622-2B36-254084279A1F}"/>
              </a:ext>
            </a:extLst>
          </p:cNvPr>
          <p:cNvGrpSpPr/>
          <p:nvPr/>
        </p:nvGrpSpPr>
        <p:grpSpPr>
          <a:xfrm>
            <a:off x="4839692" y="1144949"/>
            <a:ext cx="3993053" cy="385723"/>
            <a:chOff x="4662098" y="1010478"/>
            <a:chExt cx="3993053" cy="385723"/>
          </a:xfrm>
        </p:grpSpPr>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81E8F35-4DF1-8C9A-5143-A5B948EA697F}"/>
                    </a:ext>
                  </a:extLst>
                </p:cNvPr>
                <p:cNvSpPr txBox="1"/>
                <p:nvPr/>
              </p:nvSpPr>
              <p:spPr>
                <a:xfrm>
                  <a:off x="7588897" y="1056644"/>
                  <a:ext cx="1066254"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=0.06</m:t>
                      </m:r>
                      <m:r>
                        <a:rPr lang="zh-TW" altLang="en-US" i="1" smtClean="0">
                          <a:latin typeface="Cambria Math" panose="02040503050406030204" pitchFamily="18" charset="0"/>
                        </a:rPr>
                        <m:t> </m:t>
                      </m:r>
                    </m:oMath>
                  </a14:m>
                  <a:r>
                    <a:rPr lang="zh-TW" altLang="en-US" dirty="0"/>
                    <a:t> </a:t>
                  </a:r>
                </a:p>
              </p:txBody>
            </p:sp>
          </mc:Choice>
          <mc:Fallback xmlns="">
            <p:sp>
              <p:nvSpPr>
                <p:cNvPr id="10" name="文字方塊 9">
                  <a:extLst>
                    <a:ext uri="{FF2B5EF4-FFF2-40B4-BE49-F238E27FC236}">
                      <a16:creationId xmlns:a16="http://schemas.microsoft.com/office/drawing/2014/main" id="{D81E8F35-4DF1-8C9A-5143-A5B948EA697F}"/>
                    </a:ext>
                  </a:extLst>
                </p:cNvPr>
                <p:cNvSpPr txBox="1">
                  <a:spLocks noRot="1" noChangeAspect="1" noMove="1" noResize="1" noEditPoints="1" noAdjustHandles="1" noChangeArrowheads="1" noChangeShapeType="1" noTextEdit="1"/>
                </p:cNvSpPr>
                <p:nvPr/>
              </p:nvSpPr>
              <p:spPr>
                <a:xfrm>
                  <a:off x="7588897" y="1056644"/>
                  <a:ext cx="1066254" cy="276999"/>
                </a:xfrm>
                <a:prstGeom prst="rect">
                  <a:avLst/>
                </a:prstGeom>
                <a:blipFill>
                  <a:blip r:embed="rId5"/>
                  <a:stretch>
                    <a:fillRect l="-3429" t="-2174" b="-26087"/>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ED832434-81D8-F6E5-02F9-856A2509DED0}"/>
                </a:ext>
              </a:extLst>
            </p:cNvPr>
            <p:cNvSpPr txBox="1"/>
            <p:nvPr/>
          </p:nvSpPr>
          <p:spPr>
            <a:xfrm>
              <a:off x="4662098" y="1026869"/>
              <a:ext cx="1931939" cy="369332"/>
            </a:xfrm>
            <a:prstGeom prst="rect">
              <a:avLst/>
            </a:prstGeom>
            <a:noFill/>
          </p:spPr>
          <p:txBody>
            <a:bodyPr wrap="none" rtlCol="0">
              <a:spAutoFit/>
            </a:bodyPr>
            <a:lstStyle/>
            <a:p>
              <a:r>
                <a:rPr lang="en-US" altLang="zh-TW" dirty="0"/>
                <a:t>F[1,48] = 3.28 </a:t>
              </a:r>
              <a:r>
                <a:rPr lang="zh-TW" altLang="en-US" dirty="0"/>
                <a:t>；</a:t>
              </a:r>
            </a:p>
          </p:txBody>
        </p:sp>
        <p:sp>
          <p:nvSpPr>
            <p:cNvPr id="12" name="文字方塊 11">
              <a:extLst>
                <a:ext uri="{FF2B5EF4-FFF2-40B4-BE49-F238E27FC236}">
                  <a16:creationId xmlns:a16="http://schemas.microsoft.com/office/drawing/2014/main" id="{AF889324-94D0-2E69-5D64-6A2F133CFD37}"/>
                </a:ext>
              </a:extLst>
            </p:cNvPr>
            <p:cNvSpPr txBox="1"/>
            <p:nvPr/>
          </p:nvSpPr>
          <p:spPr>
            <a:xfrm>
              <a:off x="6428144" y="1010478"/>
              <a:ext cx="1241045" cy="369332"/>
            </a:xfrm>
            <a:prstGeom prst="rect">
              <a:avLst/>
            </a:prstGeom>
            <a:noFill/>
          </p:spPr>
          <p:txBody>
            <a:bodyPr wrap="none" rtlCol="0">
              <a:spAutoFit/>
            </a:bodyPr>
            <a:lstStyle/>
            <a:p>
              <a:r>
                <a:rPr lang="en-US" altLang="zh-TW" dirty="0"/>
                <a:t>p= 0.08</a:t>
              </a:r>
              <a:r>
                <a:rPr lang="zh-TW" altLang="en-US" dirty="0"/>
                <a:t>；</a:t>
              </a:r>
            </a:p>
          </p:txBody>
        </p:sp>
      </p:grpSp>
      <p:grpSp>
        <p:nvGrpSpPr>
          <p:cNvPr id="14" name="群組 13">
            <a:extLst>
              <a:ext uri="{FF2B5EF4-FFF2-40B4-BE49-F238E27FC236}">
                <a16:creationId xmlns:a16="http://schemas.microsoft.com/office/drawing/2014/main" id="{66E94C78-59D0-5159-574E-4B0A0178A519}"/>
              </a:ext>
            </a:extLst>
          </p:cNvPr>
          <p:cNvGrpSpPr/>
          <p:nvPr/>
        </p:nvGrpSpPr>
        <p:grpSpPr>
          <a:xfrm>
            <a:off x="311255" y="1164664"/>
            <a:ext cx="3993053" cy="385723"/>
            <a:chOff x="4662098" y="1010478"/>
            <a:chExt cx="3993053" cy="385723"/>
          </a:xfrm>
        </p:grpSpPr>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01247587-5CEF-B196-0071-65230BB4038F}"/>
                    </a:ext>
                  </a:extLst>
                </p:cNvPr>
                <p:cNvSpPr txBox="1"/>
                <p:nvPr/>
              </p:nvSpPr>
              <p:spPr>
                <a:xfrm>
                  <a:off x="7588897" y="1056644"/>
                  <a:ext cx="1066254" cy="276999"/>
                </a:xfrm>
                <a:prstGeom prst="rect">
                  <a:avLst/>
                </a:prstGeom>
                <a:noFill/>
              </p:spPr>
              <p:txBody>
                <a:bodyPr wrap="none" lIns="0" tIns="0" rIns="0" bIns="0" rtlCol="0">
                  <a:spAutoFit/>
                </a:bodyPr>
                <a:lstStyle/>
                <a:p>
                  <a14:m>
                    <m:oMath xmlns:m="http://schemas.openxmlformats.org/officeDocument/2006/math">
                      <m:sSup>
                        <m:sSupPr>
                          <m:ctrlPr>
                            <a:rPr lang="zh-TW" altLang="en-US" i="1" smtClean="0">
                              <a:solidFill>
                                <a:srgbClr val="836967"/>
                              </a:solidFill>
                              <a:latin typeface="Cambria Math" panose="02040503050406030204" pitchFamily="18" charset="0"/>
                            </a:rPr>
                          </m:ctrlPr>
                        </m:sSupPr>
                        <m:e>
                          <m:r>
                            <a:rPr lang="zh-TW" altLang="en-US" i="1">
                              <a:solidFill>
                                <a:srgbClr val="836967"/>
                              </a:solidFill>
                              <a:latin typeface="Cambria Math" panose="02040503050406030204" pitchFamily="18" charset="0"/>
                            </a:rPr>
                            <m:t> </m:t>
                          </m:r>
                          <m:r>
                            <a:rPr lang="zh-TW" altLang="en-US" i="1">
                              <a:latin typeface="Cambria Math" panose="02040503050406030204" pitchFamily="18" charset="0"/>
                            </a:rPr>
                            <m:t>𝜂</m:t>
                          </m:r>
                        </m:e>
                        <m:sup>
                          <m:r>
                            <a:rPr lang="zh-TW" altLang="en-US" i="0">
                              <a:latin typeface="Cambria Math" panose="02040503050406030204" pitchFamily="18" charset="0"/>
                            </a:rPr>
                            <m:t>2</m:t>
                          </m:r>
                        </m:sup>
                      </m:sSup>
                      <m:r>
                        <a:rPr lang="zh-TW" altLang="en-US" i="0">
                          <a:latin typeface="Cambria Math" panose="02040503050406030204" pitchFamily="18" charset="0"/>
                        </a:rPr>
                        <m:t>=0.</m:t>
                      </m:r>
                      <m:r>
                        <a:rPr lang="en-US" altLang="zh-TW" b="0" i="1" smtClean="0">
                          <a:latin typeface="Cambria Math" panose="02040503050406030204" pitchFamily="18" charset="0"/>
                        </a:rPr>
                        <m:t>14</m:t>
                      </m:r>
                      <m:r>
                        <a:rPr lang="zh-TW" altLang="en-US" i="1" smtClean="0">
                          <a:latin typeface="Cambria Math" panose="02040503050406030204" pitchFamily="18" charset="0"/>
                        </a:rPr>
                        <m:t> </m:t>
                      </m:r>
                    </m:oMath>
                  </a14:m>
                  <a:r>
                    <a:rPr lang="zh-TW" altLang="en-US" dirty="0"/>
                    <a:t> </a:t>
                  </a:r>
                </a:p>
              </p:txBody>
            </p:sp>
          </mc:Choice>
          <mc:Fallback xmlns="">
            <p:sp>
              <p:nvSpPr>
                <p:cNvPr id="15" name="文字方塊 14">
                  <a:extLst>
                    <a:ext uri="{FF2B5EF4-FFF2-40B4-BE49-F238E27FC236}">
                      <a16:creationId xmlns:a16="http://schemas.microsoft.com/office/drawing/2014/main" id="{01247587-5CEF-B196-0071-65230BB4038F}"/>
                    </a:ext>
                  </a:extLst>
                </p:cNvPr>
                <p:cNvSpPr txBox="1">
                  <a:spLocks noRot="1" noChangeAspect="1" noMove="1" noResize="1" noEditPoints="1" noAdjustHandles="1" noChangeArrowheads="1" noChangeShapeType="1" noTextEdit="1"/>
                </p:cNvSpPr>
                <p:nvPr/>
              </p:nvSpPr>
              <p:spPr>
                <a:xfrm>
                  <a:off x="7588897" y="1056644"/>
                  <a:ext cx="1066254" cy="276999"/>
                </a:xfrm>
                <a:prstGeom prst="rect">
                  <a:avLst/>
                </a:prstGeom>
                <a:blipFill>
                  <a:blip r:embed="rId6"/>
                  <a:stretch>
                    <a:fillRect l="-3429" t="-2222" b="-28889"/>
                  </a:stretch>
                </a:blipFill>
              </p:spPr>
              <p:txBody>
                <a:bodyPr/>
                <a:lstStyle/>
                <a:p>
                  <a:r>
                    <a:rPr lang="zh-TW" altLang="en-US">
                      <a:noFill/>
                    </a:rPr>
                    <a:t> </a:t>
                  </a:r>
                </a:p>
              </p:txBody>
            </p:sp>
          </mc:Fallback>
        </mc:AlternateContent>
        <p:sp>
          <p:nvSpPr>
            <p:cNvPr id="16" name="文字方塊 15">
              <a:extLst>
                <a:ext uri="{FF2B5EF4-FFF2-40B4-BE49-F238E27FC236}">
                  <a16:creationId xmlns:a16="http://schemas.microsoft.com/office/drawing/2014/main" id="{D5404612-1EBC-64DE-B732-76AAAFCBA7F7}"/>
                </a:ext>
              </a:extLst>
            </p:cNvPr>
            <p:cNvSpPr txBox="1"/>
            <p:nvPr/>
          </p:nvSpPr>
          <p:spPr>
            <a:xfrm>
              <a:off x="4662098" y="1026869"/>
              <a:ext cx="1931939" cy="369332"/>
            </a:xfrm>
            <a:prstGeom prst="rect">
              <a:avLst/>
            </a:prstGeom>
            <a:noFill/>
          </p:spPr>
          <p:txBody>
            <a:bodyPr wrap="none" rtlCol="0">
              <a:spAutoFit/>
            </a:bodyPr>
            <a:lstStyle/>
            <a:p>
              <a:r>
                <a:rPr lang="en-US" altLang="zh-TW" dirty="0"/>
                <a:t>F[1,48] = 3.28 </a:t>
              </a:r>
              <a:r>
                <a:rPr lang="zh-TW" altLang="en-US" dirty="0"/>
                <a:t>；</a:t>
              </a:r>
            </a:p>
          </p:txBody>
        </p:sp>
        <p:sp>
          <p:nvSpPr>
            <p:cNvPr id="17" name="文字方塊 16">
              <a:extLst>
                <a:ext uri="{FF2B5EF4-FFF2-40B4-BE49-F238E27FC236}">
                  <a16:creationId xmlns:a16="http://schemas.microsoft.com/office/drawing/2014/main" id="{C2ABB832-D364-8C13-1A32-7A5524C9D066}"/>
                </a:ext>
              </a:extLst>
            </p:cNvPr>
            <p:cNvSpPr txBox="1"/>
            <p:nvPr/>
          </p:nvSpPr>
          <p:spPr>
            <a:xfrm>
              <a:off x="6428144" y="1010478"/>
              <a:ext cx="1241045" cy="369332"/>
            </a:xfrm>
            <a:prstGeom prst="rect">
              <a:avLst/>
            </a:prstGeom>
            <a:noFill/>
          </p:spPr>
          <p:txBody>
            <a:bodyPr wrap="none" rtlCol="0">
              <a:spAutoFit/>
            </a:bodyPr>
            <a:lstStyle/>
            <a:p>
              <a:r>
                <a:rPr lang="en-US" altLang="zh-TW" dirty="0"/>
                <a:t>p&lt; 0.01</a:t>
              </a:r>
              <a:r>
                <a:rPr lang="zh-TW" altLang="en-US" dirty="0"/>
                <a:t>；</a:t>
              </a:r>
            </a:p>
          </p:txBody>
        </p:sp>
      </p:grpSp>
    </p:spTree>
    <p:extLst>
      <p:ext uri="{BB962C8B-B14F-4D97-AF65-F5344CB8AC3E}">
        <p14:creationId xmlns:p14="http://schemas.microsoft.com/office/powerpoint/2010/main" val="156198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結論</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19CFB6B2-A5E0-1B7D-F75C-44F89F5B8162}"/>
              </a:ext>
            </a:extLst>
          </p:cNvPr>
          <p:cNvSpPr txBox="1"/>
          <p:nvPr/>
        </p:nvSpPr>
        <p:spPr>
          <a:xfrm>
            <a:off x="864974" y="865459"/>
            <a:ext cx="6372257" cy="234410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TW" altLang="en-US" sz="2000" dirty="0"/>
              <a:t>使用生態介面可以更好保持車道</a:t>
            </a:r>
            <a:endParaRPr lang="en-US" altLang="zh-TW" sz="2000" dirty="0"/>
          </a:p>
          <a:p>
            <a:pPr marL="285750" indent="-285750">
              <a:lnSpc>
                <a:spcPct val="150000"/>
              </a:lnSpc>
              <a:buFont typeface="Arial" panose="020B0604020202020204" pitchFamily="34" charset="0"/>
              <a:buChar char="•"/>
            </a:pPr>
            <a:r>
              <a:rPr lang="zh-TW" altLang="en-US" sz="2000" dirty="0"/>
              <a:t>生態介面的藍色地毯提供了更好的車到目前位置資訊</a:t>
            </a:r>
            <a:endParaRPr lang="en-US" altLang="zh-TW" sz="2000" dirty="0"/>
          </a:p>
          <a:p>
            <a:pPr marL="285750" indent="-285750">
              <a:lnSpc>
                <a:spcPct val="150000"/>
              </a:lnSpc>
              <a:buFont typeface="Arial" panose="020B0604020202020204" pitchFamily="34" charset="0"/>
              <a:buChar char="•"/>
            </a:pPr>
            <a:r>
              <a:rPr lang="zh-TW" altLang="en-US" sz="2000" dirty="0"/>
              <a:t>無論有無</a:t>
            </a:r>
            <a:r>
              <a:rPr lang="en-US" altLang="zh-TW" sz="2000" dirty="0"/>
              <a:t>ISA</a:t>
            </a:r>
            <a:r>
              <a:rPr lang="zh-TW" altLang="en-US" sz="2000" dirty="0"/>
              <a:t>，生態介面對速度控制有積極的影響</a:t>
            </a:r>
            <a:endParaRPr lang="en-US" altLang="zh-TW" sz="2000" dirty="0"/>
          </a:p>
          <a:p>
            <a:pPr marL="285750" indent="-285750">
              <a:lnSpc>
                <a:spcPct val="150000"/>
              </a:lnSpc>
              <a:buFont typeface="Arial" panose="020B0604020202020204" pitchFamily="34" charset="0"/>
              <a:buChar char="•"/>
            </a:pPr>
            <a:r>
              <a:rPr lang="zh-TW" altLang="en-US" sz="2000" dirty="0"/>
              <a:t>生態介面能夠維持設定速度，表明生態介面更自動化</a:t>
            </a:r>
            <a:endParaRPr lang="en-US" altLang="zh-TW" sz="2000" dirty="0"/>
          </a:p>
          <a:p>
            <a:pPr marL="285750" indent="-285750">
              <a:lnSpc>
                <a:spcPct val="150000"/>
              </a:lnSpc>
              <a:buFont typeface="Arial" panose="020B0604020202020204" pitchFamily="34" charset="0"/>
              <a:buChar char="•"/>
            </a:pPr>
            <a:r>
              <a:rPr lang="en-US" altLang="zh-TW" sz="2000" dirty="0"/>
              <a:t>DRT</a:t>
            </a:r>
            <a:r>
              <a:rPr lang="zh-TW" altLang="en-US" sz="2000" dirty="0"/>
              <a:t>的反應在生態介面下明顯更快</a:t>
            </a:r>
          </a:p>
        </p:txBody>
      </p:sp>
    </p:spTree>
    <p:extLst>
      <p:ext uri="{BB962C8B-B14F-4D97-AF65-F5344CB8AC3E}">
        <p14:creationId xmlns:p14="http://schemas.microsoft.com/office/powerpoint/2010/main" val="371955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grpSp>
        <p:nvGrpSpPr>
          <p:cNvPr id="9" name="组合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E342EBA-0F82-4826-8757-61EF7B172848}"/>
              </a:ext>
            </a:extLst>
          </p:cNvPr>
          <p:cNvGrpSpPr/>
          <p:nvPr/>
        </p:nvGrpSpPr>
        <p:grpSpPr>
          <a:xfrm>
            <a:off x="8654265" y="275265"/>
            <a:ext cx="212436" cy="147782"/>
            <a:chOff x="4359564" y="1237673"/>
            <a:chExt cx="212436" cy="147782"/>
          </a:xfrm>
        </p:grpSpPr>
        <p:cxnSp>
          <p:nvCxnSpPr>
            <p:cNvPr id="10" name="直接连接符 9">
              <a:extLst>
                <a:ext uri="{FF2B5EF4-FFF2-40B4-BE49-F238E27FC236}">
                  <a16:creationId xmlns:a16="http://schemas.microsoft.com/office/drawing/2014/main" id="{31586112-4C1D-43E2-89ED-E5168290B642}"/>
                </a:ext>
              </a:extLst>
            </p:cNvPr>
            <p:cNvCxnSpPr/>
            <p:nvPr/>
          </p:nvCxnSpPr>
          <p:spPr>
            <a:xfrm>
              <a:off x="4359564" y="1237673"/>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D9A209E-1602-4741-9782-5136102C4943}"/>
                </a:ext>
              </a:extLst>
            </p:cNvPr>
            <p:cNvCxnSpPr/>
            <p:nvPr/>
          </p:nvCxnSpPr>
          <p:spPr>
            <a:xfrm>
              <a:off x="4359564" y="1311564"/>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16F46EB-87DD-4B6F-BC69-03B5D238628A}"/>
                </a:ext>
              </a:extLst>
            </p:cNvPr>
            <p:cNvCxnSpPr/>
            <p:nvPr/>
          </p:nvCxnSpPr>
          <p:spPr>
            <a:xfrm>
              <a:off x="4359564" y="1385455"/>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grpSp>
      <p:sp>
        <p:nvSpPr>
          <p:cNvPr id="16" name="矩形 15">
            <a:extLst>
              <a:ext uri="{FF2B5EF4-FFF2-40B4-BE49-F238E27FC236}">
                <a16:creationId xmlns:a16="http://schemas.microsoft.com/office/drawing/2014/main" id="{554E8AD6-4A70-4F81-8F41-F09060797F65}"/>
              </a:ext>
            </a:extLst>
          </p:cNvPr>
          <p:cNvSpPr/>
          <p:nvPr/>
        </p:nvSpPr>
        <p:spPr>
          <a:xfrm>
            <a:off x="2741509" y="1658934"/>
            <a:ext cx="3644153" cy="1882588"/>
          </a:xfrm>
          <a:prstGeom prst="rect">
            <a:avLst/>
          </a:prstGeom>
          <a:solidFill>
            <a:srgbClr val="FCD6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Light"/>
              <a:cs typeface="+mn-cs"/>
            </a:endParaRPr>
          </a:p>
        </p:txBody>
      </p:sp>
      <p:grpSp>
        <p:nvGrpSpPr>
          <p:cNvPr id="2" name="群組 1">
            <a:extLst>
              <a:ext uri="{FF2B5EF4-FFF2-40B4-BE49-F238E27FC236}">
                <a16:creationId xmlns:a16="http://schemas.microsoft.com/office/drawing/2014/main" id="{0F7AEA27-5CAB-478C-0724-CA697A7CFA4A}"/>
              </a:ext>
            </a:extLst>
          </p:cNvPr>
          <p:cNvGrpSpPr/>
          <p:nvPr/>
        </p:nvGrpSpPr>
        <p:grpSpPr>
          <a:xfrm>
            <a:off x="2769263" y="2083191"/>
            <a:ext cx="3605475" cy="977118"/>
            <a:chOff x="2769262" y="1925643"/>
            <a:chExt cx="3605475" cy="977118"/>
          </a:xfrm>
        </p:grpSpPr>
        <p:sp>
          <p:nvSpPr>
            <p:cNvPr id="14" name="文本框 13">
              <a:extLst>
                <a:ext uri="{FF2B5EF4-FFF2-40B4-BE49-F238E27FC236}">
                  <a16:creationId xmlns:a16="http://schemas.microsoft.com/office/drawing/2014/main" id="{93529FF4-C6C1-40AE-AC34-592251A9A88B}"/>
                </a:ext>
              </a:extLst>
            </p:cNvPr>
            <p:cNvSpPr txBox="1"/>
            <p:nvPr/>
          </p:nvSpPr>
          <p:spPr>
            <a:xfrm>
              <a:off x="2769262" y="1925643"/>
              <a:ext cx="3605475"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2E3032"/>
                  </a:solidFill>
                  <a:effectLst/>
                  <a:uLnTx/>
                  <a:uFillTx/>
                  <a:latin typeface="华文细黑"/>
                  <a:ea typeface="微软雅黑 Light"/>
                  <a:cs typeface="+mn-cs"/>
                </a:rPr>
                <a:t>T</a:t>
              </a:r>
              <a:r>
                <a:rPr lang="en-US" altLang="zh-CN" sz="5400" b="1" dirty="0">
                  <a:solidFill>
                    <a:srgbClr val="2E3032"/>
                  </a:solidFill>
                  <a:latin typeface="华文细黑"/>
                  <a:ea typeface="微软雅黑 Light"/>
                </a:rPr>
                <a:t>hank You</a:t>
              </a:r>
              <a:endParaRPr kumimoji="0" lang="zh-CN" altLang="en-US" sz="5400" b="1" i="0" u="none" strike="noStrike" kern="1200" cap="none" spc="0" normalizeH="0" baseline="0" noProof="0" dirty="0">
                <a:ln>
                  <a:noFill/>
                </a:ln>
                <a:solidFill>
                  <a:srgbClr val="2E3032"/>
                </a:solidFill>
                <a:effectLst/>
                <a:uLnTx/>
                <a:uFillTx/>
                <a:latin typeface="华文细黑"/>
                <a:ea typeface="微软雅黑 Light"/>
                <a:cs typeface="+mn-cs"/>
              </a:endParaRPr>
            </a:p>
          </p:txBody>
        </p:sp>
        <p:cxnSp>
          <p:nvCxnSpPr>
            <p:cNvPr id="18" name="直接连接符 17">
              <a:extLst>
                <a:ext uri="{FF2B5EF4-FFF2-40B4-BE49-F238E27FC236}">
                  <a16:creationId xmlns:a16="http://schemas.microsoft.com/office/drawing/2014/main" id="{335F1A63-F67D-47B9-B7DF-5E0843141915}"/>
                </a:ext>
              </a:extLst>
            </p:cNvPr>
            <p:cNvCxnSpPr/>
            <p:nvPr/>
          </p:nvCxnSpPr>
          <p:spPr>
            <a:xfrm>
              <a:off x="3871063" y="2902761"/>
              <a:ext cx="1385047" cy="0"/>
            </a:xfrm>
            <a:prstGeom prst="line">
              <a:avLst/>
            </a:prstGeom>
            <a:ln w="28575">
              <a:solidFill>
                <a:srgbClr val="2E303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48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236510" cy="584775"/>
          </a:xfrm>
          <a:prstGeom prst="rect">
            <a:avLst/>
          </a:prstGeom>
          <a:noFill/>
        </p:spPr>
        <p:txBody>
          <a:bodyPr wrap="none" rtlCol="0">
            <a:spAutoFit/>
          </a:bodyPr>
          <a:lstStyle/>
          <a:p>
            <a:r>
              <a:rPr lang="zh-TW" altLang="en-US" sz="3200" b="1" dirty="0">
                <a:solidFill>
                  <a:srgbClr val="2E3032"/>
                </a:solidFill>
                <a:latin typeface="+mj-lt"/>
              </a:rPr>
              <a:t>動機與目的</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395557" y="1158203"/>
            <a:ext cx="1141132"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4916782" y="1020392"/>
              <a:ext cx="800219" cy="461665"/>
            </a:xfrm>
            <a:prstGeom prst="rect">
              <a:avLst/>
            </a:prstGeom>
            <a:noFill/>
          </p:spPr>
          <p:txBody>
            <a:bodyPr wrap="none" rtlCol="0">
              <a:spAutoFit/>
            </a:bodyPr>
            <a:lstStyle/>
            <a:p>
              <a:r>
                <a:rPr lang="zh-TW" altLang="en-US" sz="2400" dirty="0"/>
                <a:t>動機</a:t>
              </a:r>
            </a:p>
          </p:txBody>
        </p:sp>
      </p:grpSp>
      <p:sp>
        <p:nvSpPr>
          <p:cNvPr id="10" name="文字方塊 9">
            <a:extLst>
              <a:ext uri="{FF2B5EF4-FFF2-40B4-BE49-F238E27FC236}">
                <a16:creationId xmlns:a16="http://schemas.microsoft.com/office/drawing/2014/main" id="{5D706165-C3BE-4814-06CF-576C771AB1A6}"/>
              </a:ext>
            </a:extLst>
          </p:cNvPr>
          <p:cNvSpPr txBox="1"/>
          <p:nvPr/>
        </p:nvSpPr>
        <p:spPr>
          <a:xfrm>
            <a:off x="1711379" y="1005803"/>
            <a:ext cx="7284721" cy="1760867"/>
          </a:xfrm>
          <a:prstGeom prst="rect">
            <a:avLst/>
          </a:prstGeom>
          <a:noFill/>
        </p:spPr>
        <p:txBody>
          <a:bodyPr wrap="square" rtlCol="0">
            <a:spAutoFit/>
          </a:bodyPr>
          <a:lstStyle/>
          <a:p>
            <a:pPr>
              <a:lnSpc>
                <a:spcPct val="150000"/>
              </a:lnSpc>
            </a:pPr>
            <a:r>
              <a:rPr lang="zh-TW" altLang="en-US" sz="2000" dirty="0"/>
              <a:t>由於高科技的時代，硬體和軟體的多元化讓工程師能夠設計出提供大量訊息及娛樂界面的可能性給駕駛員。增加介面的選項可能會導致駕駛員的認知負荷量，所以需要進行</a:t>
            </a:r>
            <a:r>
              <a:rPr lang="zh-TW" altLang="en-US" sz="2000" b="1" dirty="0"/>
              <a:t>認知控制 </a:t>
            </a:r>
            <a:r>
              <a:rPr lang="en-US" altLang="zh-TW" sz="1400" dirty="0"/>
              <a:t>(</a:t>
            </a:r>
            <a:r>
              <a:rPr lang="en-US" altLang="zh-TW" sz="1400" dirty="0" err="1"/>
              <a:t>Engström</a:t>
            </a:r>
            <a:r>
              <a:rPr lang="en-US" altLang="zh-TW" sz="1400" dirty="0"/>
              <a:t> et al., 2013; International Organization for Standardization [ISO], 2016)</a:t>
            </a:r>
            <a:endParaRPr lang="zh-TW" altLang="en-US" sz="1400" dirty="0"/>
          </a:p>
        </p:txBody>
      </p:sp>
      <p:grpSp>
        <p:nvGrpSpPr>
          <p:cNvPr id="13" name="群組 12">
            <a:extLst>
              <a:ext uri="{FF2B5EF4-FFF2-40B4-BE49-F238E27FC236}">
                <a16:creationId xmlns:a16="http://schemas.microsoft.com/office/drawing/2014/main" id="{02D4DCA5-7970-367F-AFD2-A9C4C7138114}"/>
              </a:ext>
            </a:extLst>
          </p:cNvPr>
          <p:cNvGrpSpPr/>
          <p:nvPr/>
        </p:nvGrpSpPr>
        <p:grpSpPr>
          <a:xfrm>
            <a:off x="427642" y="3347079"/>
            <a:ext cx="1141132" cy="704874"/>
            <a:chOff x="4714240" y="865461"/>
            <a:chExt cx="1141132" cy="704874"/>
          </a:xfrm>
        </p:grpSpPr>
        <p:grpSp>
          <p:nvGrpSpPr>
            <p:cNvPr id="14" name="群組 13">
              <a:extLst>
                <a:ext uri="{FF2B5EF4-FFF2-40B4-BE49-F238E27FC236}">
                  <a16:creationId xmlns:a16="http://schemas.microsoft.com/office/drawing/2014/main" id="{69C88174-6D6F-2E63-FC71-618ABD40EC99}"/>
                </a:ext>
              </a:extLst>
            </p:cNvPr>
            <p:cNvGrpSpPr/>
            <p:nvPr/>
          </p:nvGrpSpPr>
          <p:grpSpPr>
            <a:xfrm>
              <a:off x="4714240" y="865461"/>
              <a:ext cx="1141132" cy="704874"/>
              <a:chOff x="4714240" y="865461"/>
              <a:chExt cx="1141132" cy="704874"/>
            </a:xfrm>
          </p:grpSpPr>
          <p:sp>
            <p:nvSpPr>
              <p:cNvPr id="20" name="矩形 19">
                <a:extLst>
                  <a:ext uri="{FF2B5EF4-FFF2-40B4-BE49-F238E27FC236}">
                    <a16:creationId xmlns:a16="http://schemas.microsoft.com/office/drawing/2014/main" id="{5E219197-85C6-8CAE-08DC-74F8FEA4FCCE}"/>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5453209F-14ED-3B16-3246-979D2B4CC546}"/>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文字方塊 18">
              <a:extLst>
                <a:ext uri="{FF2B5EF4-FFF2-40B4-BE49-F238E27FC236}">
                  <a16:creationId xmlns:a16="http://schemas.microsoft.com/office/drawing/2014/main" id="{FF049A7D-0C36-B8BB-B2E1-8DF4C247F1A4}"/>
                </a:ext>
              </a:extLst>
            </p:cNvPr>
            <p:cNvSpPr txBox="1"/>
            <p:nvPr/>
          </p:nvSpPr>
          <p:spPr>
            <a:xfrm>
              <a:off x="4916782" y="1020392"/>
              <a:ext cx="800219" cy="461665"/>
            </a:xfrm>
            <a:prstGeom prst="rect">
              <a:avLst/>
            </a:prstGeom>
            <a:noFill/>
          </p:spPr>
          <p:txBody>
            <a:bodyPr wrap="none" rtlCol="0">
              <a:spAutoFit/>
            </a:bodyPr>
            <a:lstStyle/>
            <a:p>
              <a:r>
                <a:rPr lang="zh-TW" altLang="en-US" sz="2400" dirty="0"/>
                <a:t>目的</a:t>
              </a:r>
            </a:p>
          </p:txBody>
        </p:sp>
      </p:grpSp>
      <p:sp>
        <p:nvSpPr>
          <p:cNvPr id="22" name="文字方塊 21">
            <a:extLst>
              <a:ext uri="{FF2B5EF4-FFF2-40B4-BE49-F238E27FC236}">
                <a16:creationId xmlns:a16="http://schemas.microsoft.com/office/drawing/2014/main" id="{3D28E2C6-109D-8F06-9FE4-133977CC9448}"/>
              </a:ext>
            </a:extLst>
          </p:cNvPr>
          <p:cNvSpPr txBox="1"/>
          <p:nvPr/>
        </p:nvSpPr>
        <p:spPr>
          <a:xfrm>
            <a:off x="1707144" y="3253287"/>
            <a:ext cx="4426212" cy="959109"/>
          </a:xfrm>
          <a:prstGeom prst="rect">
            <a:avLst/>
          </a:prstGeom>
          <a:noFill/>
        </p:spPr>
        <p:txBody>
          <a:bodyPr wrap="none" rtlCol="0">
            <a:spAutoFit/>
          </a:bodyPr>
          <a:lstStyle/>
          <a:p>
            <a:pPr marL="457200" indent="-457200">
              <a:lnSpc>
                <a:spcPct val="150000"/>
              </a:lnSpc>
              <a:buFont typeface="+mj-lt"/>
              <a:buAutoNum type="arabicPeriod"/>
            </a:pPr>
            <a:r>
              <a:rPr lang="zh-TW" altLang="en-US" sz="2000" dirty="0"/>
              <a:t>生態介面是否能夠提高駕駛性能 </a:t>
            </a:r>
            <a:r>
              <a:rPr lang="en-US" altLang="zh-TW" sz="2000" dirty="0"/>
              <a:t>?</a:t>
            </a:r>
          </a:p>
          <a:p>
            <a:pPr marL="457200" indent="-457200">
              <a:lnSpc>
                <a:spcPct val="150000"/>
              </a:lnSpc>
              <a:buFont typeface="+mj-lt"/>
              <a:buAutoNum type="arabicPeriod"/>
            </a:pPr>
            <a:r>
              <a:rPr lang="zh-TW" altLang="en-US" sz="2000" dirty="0"/>
              <a:t>生態介面是否減少了認知負荷 </a:t>
            </a:r>
            <a:r>
              <a:rPr lang="en-US" altLang="zh-TW" sz="2000" dirty="0"/>
              <a:t>?</a:t>
            </a:r>
            <a:endParaRPr lang="zh-TW" altLang="en-US" sz="2000" dirty="0"/>
          </a:p>
        </p:txBody>
      </p:sp>
    </p:spTree>
    <p:extLst>
      <p:ext uri="{BB962C8B-B14F-4D97-AF65-F5344CB8AC3E}">
        <p14:creationId xmlns:p14="http://schemas.microsoft.com/office/powerpoint/2010/main" val="340481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824812" cy="584775"/>
          </a:xfrm>
          <a:prstGeom prst="rect">
            <a:avLst/>
          </a:prstGeom>
          <a:noFill/>
        </p:spPr>
        <p:txBody>
          <a:bodyPr wrap="none" rtlCol="0">
            <a:spAutoFit/>
          </a:bodyPr>
          <a:lstStyle/>
          <a:p>
            <a:r>
              <a:rPr lang="zh-TW" altLang="en-US" sz="3200" b="1" dirty="0">
                <a:solidFill>
                  <a:srgbClr val="2E3032"/>
                </a:solidFill>
                <a:latin typeface="+mj-lt"/>
              </a:rPr>
              <a:t>文獻回顧</a:t>
            </a:r>
            <a:r>
              <a:rPr lang="en-US" altLang="zh-TW" sz="3200" b="1" dirty="0">
                <a:solidFill>
                  <a:srgbClr val="2E3032"/>
                </a:solidFill>
                <a:latin typeface="+mj-lt"/>
              </a:rPr>
              <a:t>-</a:t>
            </a:r>
            <a:r>
              <a:rPr lang="zh-TW" altLang="en-US" sz="3200" b="1" dirty="0">
                <a:solidFill>
                  <a:srgbClr val="2E3032"/>
                </a:solidFill>
                <a:latin typeface="+mj-lt"/>
              </a:rPr>
              <a:t>認知</a:t>
            </a:r>
            <a:endParaRPr lang="en-US" altLang="zh-CN" sz="3200" b="1" dirty="0">
              <a:solidFill>
                <a:srgbClr val="2E3032"/>
              </a:solidFill>
              <a:latin typeface="+mj-lt"/>
            </a:endParaRPr>
          </a:p>
        </p:txBody>
      </p:sp>
      <p:graphicFrame>
        <p:nvGraphicFramePr>
          <p:cNvPr id="5" name="表格 5">
            <a:extLst>
              <a:ext uri="{FF2B5EF4-FFF2-40B4-BE49-F238E27FC236}">
                <a16:creationId xmlns:a16="http://schemas.microsoft.com/office/drawing/2014/main" id="{1764310B-DD05-30D7-E83C-3244453DAA89}"/>
              </a:ext>
            </a:extLst>
          </p:cNvPr>
          <p:cNvGraphicFramePr>
            <a:graphicFrameLocks noGrp="1"/>
          </p:cNvGraphicFramePr>
          <p:nvPr>
            <p:extLst>
              <p:ext uri="{D42A27DB-BD31-4B8C-83A1-F6EECF244321}">
                <p14:modId xmlns:p14="http://schemas.microsoft.com/office/powerpoint/2010/main" val="2385352898"/>
              </p:ext>
            </p:extLst>
          </p:nvPr>
        </p:nvGraphicFramePr>
        <p:xfrm>
          <a:off x="243498" y="1005803"/>
          <a:ext cx="8657004" cy="3210306"/>
        </p:xfrm>
        <a:graphic>
          <a:graphicData uri="http://schemas.openxmlformats.org/drawingml/2006/table">
            <a:tbl>
              <a:tblPr firstRow="1" bandRow="1">
                <a:tableStyleId>{5C22544A-7EE6-4342-B048-85BDC9FD1C3A}</a:tableStyleId>
              </a:tblPr>
              <a:tblGrid>
                <a:gridCol w="2418422">
                  <a:extLst>
                    <a:ext uri="{9D8B030D-6E8A-4147-A177-3AD203B41FA5}">
                      <a16:colId xmlns:a16="http://schemas.microsoft.com/office/drawing/2014/main" val="921216414"/>
                    </a:ext>
                  </a:extLst>
                </a:gridCol>
                <a:gridCol w="863600">
                  <a:extLst>
                    <a:ext uri="{9D8B030D-6E8A-4147-A177-3AD203B41FA5}">
                      <a16:colId xmlns:a16="http://schemas.microsoft.com/office/drawing/2014/main" val="3480245875"/>
                    </a:ext>
                  </a:extLst>
                </a:gridCol>
                <a:gridCol w="5374982">
                  <a:extLst>
                    <a:ext uri="{9D8B030D-6E8A-4147-A177-3AD203B41FA5}">
                      <a16:colId xmlns:a16="http://schemas.microsoft.com/office/drawing/2014/main" val="3701746242"/>
                    </a:ext>
                  </a:extLst>
                </a:gridCol>
              </a:tblGrid>
              <a:tr h="370840">
                <a:tc>
                  <a:txBody>
                    <a:bodyPr/>
                    <a:lstStyle/>
                    <a:p>
                      <a:pPr algn="ctr"/>
                      <a:r>
                        <a:rPr lang="zh-TW" altLang="en-US" sz="2000" b="1" dirty="0">
                          <a:solidFill>
                            <a:sysClr val="windowText" lastClr="000000"/>
                          </a:solidFill>
                        </a:rPr>
                        <a:t>作者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年份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內容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extLst>
                  <a:ext uri="{0D108BD9-81ED-4DB2-BD59-A6C34878D82A}">
                    <a16:rowId xmlns:a16="http://schemas.microsoft.com/office/drawing/2014/main" val="1803899420"/>
                  </a:ext>
                </a:extLst>
              </a:tr>
              <a:tr h="420370">
                <a:tc>
                  <a:txBody>
                    <a:bodyPr/>
                    <a:lstStyle/>
                    <a:p>
                      <a:pPr algn="ctr">
                        <a:lnSpc>
                          <a:spcPct val="150000"/>
                        </a:lnSpc>
                      </a:pPr>
                      <a:r>
                        <a:rPr lang="en-US" altLang="zh-TW" sz="1600" dirty="0"/>
                        <a:t>Cohen, Dunbar, &amp; McClelland, </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1990</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lnSpc>
                          <a:spcPct val="150000"/>
                        </a:lnSpc>
                      </a:pPr>
                      <a:r>
                        <a:rPr lang="zh-TW" altLang="en-US" sz="2000" b="0" dirty="0">
                          <a:solidFill>
                            <a:sysClr val="windowText" lastClr="000000"/>
                          </a:solidFill>
                        </a:rPr>
                        <a:t>從神經學的角度來看，自動化行為依賴於強大的神經通路，這些通路是在感知運動意外事件上訓練的，而非自動化行為建立在由不同且相對不頻繁的意外事件引起的較弱通路上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152344"/>
                  </a:ext>
                </a:extLst>
              </a:tr>
              <a:tr h="0">
                <a:tc>
                  <a:txBody>
                    <a:bodyPr/>
                    <a:lstStyle/>
                    <a:p>
                      <a:pPr algn="ctr"/>
                      <a:r>
                        <a:rPr lang="en-US" altLang="zh-TW" sz="1600" dirty="0"/>
                        <a:t>Miller &amp; Cohen</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2001</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250113"/>
                  </a:ext>
                </a:extLst>
              </a:tr>
              <a:tr h="0">
                <a:tc>
                  <a:txBody>
                    <a:bodyPr/>
                    <a:lstStyle/>
                    <a:p>
                      <a:pPr algn="ctr"/>
                      <a:r>
                        <a:rPr lang="en-US" altLang="zh-TW" sz="1600" dirty="0"/>
                        <a:t>Shiffrin &amp; Schneider</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1997</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199727"/>
                  </a:ext>
                </a:extLst>
              </a:tr>
              <a:tr h="370840">
                <a:tc>
                  <a:txBody>
                    <a:bodyPr/>
                    <a:lstStyle/>
                    <a:p>
                      <a:pPr algn="ctr">
                        <a:lnSpc>
                          <a:spcPct val="150000"/>
                        </a:lnSpc>
                      </a:pPr>
                      <a:r>
                        <a:rPr lang="sv-SE" altLang="zh-TW" sz="1600" dirty="0"/>
                        <a:t>Engström, Markkula, Victor, and Merat</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TW" sz="2000" b="0" dirty="0">
                          <a:solidFill>
                            <a:sysClr val="windowText" lastClr="000000"/>
                          </a:solidFill>
                        </a:rPr>
                        <a:t>2017</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50000"/>
                        </a:lnSpc>
                      </a:pPr>
                      <a:r>
                        <a:rPr lang="zh-TW" altLang="en-US" sz="2000" b="0" dirty="0">
                          <a:solidFill>
                            <a:sysClr val="windowText" lastClr="000000"/>
                          </a:solidFill>
                        </a:rPr>
                        <a:t>提出認知控制假設，需要認知控制來增強較弱的神經通路，以允許非自動化和目標導向行為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09974145"/>
                  </a:ext>
                </a:extLst>
              </a:tr>
            </a:tbl>
          </a:graphicData>
        </a:graphic>
      </p:graphicFrame>
    </p:spTree>
    <p:extLst>
      <p:ext uri="{BB962C8B-B14F-4D97-AF65-F5344CB8AC3E}">
        <p14:creationId xmlns:p14="http://schemas.microsoft.com/office/powerpoint/2010/main" val="252831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824812" cy="584775"/>
          </a:xfrm>
          <a:prstGeom prst="rect">
            <a:avLst/>
          </a:prstGeom>
          <a:noFill/>
        </p:spPr>
        <p:txBody>
          <a:bodyPr wrap="none" rtlCol="0">
            <a:spAutoFit/>
          </a:bodyPr>
          <a:lstStyle/>
          <a:p>
            <a:r>
              <a:rPr lang="zh-TW" altLang="en-US" sz="3200" b="1" dirty="0">
                <a:solidFill>
                  <a:srgbClr val="2E3032"/>
                </a:solidFill>
                <a:latin typeface="+mj-lt"/>
              </a:rPr>
              <a:t>文獻回顧</a:t>
            </a:r>
            <a:r>
              <a:rPr lang="en-US" altLang="zh-TW" sz="3200" b="1" dirty="0">
                <a:solidFill>
                  <a:srgbClr val="2E3032"/>
                </a:solidFill>
                <a:latin typeface="+mj-lt"/>
              </a:rPr>
              <a:t>-</a:t>
            </a:r>
            <a:r>
              <a:rPr lang="zh-TW" altLang="en-US" sz="3200" b="1" dirty="0">
                <a:solidFill>
                  <a:srgbClr val="2E3032"/>
                </a:solidFill>
                <a:latin typeface="+mj-lt"/>
              </a:rPr>
              <a:t>認知</a:t>
            </a:r>
            <a:endParaRPr lang="en-US" altLang="zh-CN" sz="3200" b="1" dirty="0">
              <a:solidFill>
                <a:srgbClr val="2E3032"/>
              </a:solidFill>
              <a:latin typeface="+mj-lt"/>
            </a:endParaRPr>
          </a:p>
        </p:txBody>
      </p:sp>
      <p:graphicFrame>
        <p:nvGraphicFramePr>
          <p:cNvPr id="5" name="表格 5">
            <a:extLst>
              <a:ext uri="{FF2B5EF4-FFF2-40B4-BE49-F238E27FC236}">
                <a16:creationId xmlns:a16="http://schemas.microsoft.com/office/drawing/2014/main" id="{1764310B-DD05-30D7-E83C-3244453DAA89}"/>
              </a:ext>
            </a:extLst>
          </p:cNvPr>
          <p:cNvGraphicFramePr>
            <a:graphicFrameLocks noGrp="1"/>
          </p:cNvGraphicFramePr>
          <p:nvPr>
            <p:extLst>
              <p:ext uri="{D42A27DB-BD31-4B8C-83A1-F6EECF244321}">
                <p14:modId xmlns:p14="http://schemas.microsoft.com/office/powerpoint/2010/main" val="1543347981"/>
              </p:ext>
            </p:extLst>
          </p:nvPr>
        </p:nvGraphicFramePr>
        <p:xfrm>
          <a:off x="243498" y="1005803"/>
          <a:ext cx="8657004" cy="2916682"/>
        </p:xfrm>
        <a:graphic>
          <a:graphicData uri="http://schemas.openxmlformats.org/drawingml/2006/table">
            <a:tbl>
              <a:tblPr firstRow="1" bandRow="1">
                <a:tableStyleId>{5C22544A-7EE6-4342-B048-85BDC9FD1C3A}</a:tableStyleId>
              </a:tblPr>
              <a:tblGrid>
                <a:gridCol w="2418422">
                  <a:extLst>
                    <a:ext uri="{9D8B030D-6E8A-4147-A177-3AD203B41FA5}">
                      <a16:colId xmlns:a16="http://schemas.microsoft.com/office/drawing/2014/main" val="921216414"/>
                    </a:ext>
                  </a:extLst>
                </a:gridCol>
                <a:gridCol w="863600">
                  <a:extLst>
                    <a:ext uri="{9D8B030D-6E8A-4147-A177-3AD203B41FA5}">
                      <a16:colId xmlns:a16="http://schemas.microsoft.com/office/drawing/2014/main" val="3480245875"/>
                    </a:ext>
                  </a:extLst>
                </a:gridCol>
                <a:gridCol w="5374982">
                  <a:extLst>
                    <a:ext uri="{9D8B030D-6E8A-4147-A177-3AD203B41FA5}">
                      <a16:colId xmlns:a16="http://schemas.microsoft.com/office/drawing/2014/main" val="3701746242"/>
                    </a:ext>
                  </a:extLst>
                </a:gridCol>
              </a:tblGrid>
              <a:tr h="370840">
                <a:tc>
                  <a:txBody>
                    <a:bodyPr/>
                    <a:lstStyle/>
                    <a:p>
                      <a:pPr algn="ctr"/>
                      <a:r>
                        <a:rPr lang="zh-TW" altLang="en-US" sz="2000" b="1" dirty="0">
                          <a:solidFill>
                            <a:sysClr val="windowText" lastClr="000000"/>
                          </a:solidFill>
                        </a:rPr>
                        <a:t>作者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年份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內容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extLst>
                  <a:ext uri="{0D108BD9-81ED-4DB2-BD59-A6C34878D82A}">
                    <a16:rowId xmlns:a16="http://schemas.microsoft.com/office/drawing/2014/main" val="1803899420"/>
                  </a:ext>
                </a:extLst>
              </a:tr>
              <a:tr h="420370">
                <a:tc>
                  <a:txBody>
                    <a:bodyPr/>
                    <a:lstStyle/>
                    <a:p>
                      <a:pPr algn="ctr">
                        <a:lnSpc>
                          <a:spcPct val="150000"/>
                        </a:lnSpc>
                      </a:pPr>
                      <a:r>
                        <a:rPr lang="en-US" altLang="zh-TW" sz="1600" dirty="0"/>
                        <a:t>Baumann, </a:t>
                      </a:r>
                      <a:r>
                        <a:rPr lang="en-US" altLang="zh-TW" sz="1600" dirty="0" err="1"/>
                        <a:t>Petzoldt</a:t>
                      </a:r>
                      <a:r>
                        <a:rPr lang="en-US" altLang="zh-TW" sz="1600" dirty="0"/>
                        <a:t>, </a:t>
                      </a:r>
                      <a:r>
                        <a:rPr lang="en-US" altLang="zh-TW" sz="1600" dirty="0" err="1"/>
                        <a:t>Hogema</a:t>
                      </a:r>
                      <a:r>
                        <a:rPr lang="en-US" altLang="zh-TW" sz="1600" dirty="0"/>
                        <a:t>, &amp; </a:t>
                      </a:r>
                      <a:r>
                        <a:rPr lang="en-US" altLang="zh-TW" sz="1600" dirty="0" err="1"/>
                        <a:t>Krems</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2008</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lnSpc>
                          <a:spcPct val="150000"/>
                        </a:lnSpc>
                      </a:pPr>
                      <a:r>
                        <a:rPr lang="zh-TW" altLang="en-US" sz="2000" b="0" dirty="0">
                          <a:solidFill>
                            <a:sysClr val="windowText" lastClr="000000"/>
                          </a:solidFill>
                        </a:rPr>
                        <a:t>認知負荷會導致駕駛員無法正確適應預測性提示，例如道路標誌、路邊指示，或</a:t>
                      </a:r>
                      <a:r>
                        <a:rPr lang="zh-TW" altLang="en-US" sz="2000" b="0" u="sng" dirty="0">
                          <a:solidFill>
                            <a:sysClr val="windowText" lastClr="000000"/>
                          </a:solidFill>
                        </a:rPr>
                        <a:t>危險路況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152344"/>
                  </a:ext>
                </a:extLst>
              </a:tr>
              <a:tr h="0">
                <a:tc>
                  <a:txBody>
                    <a:bodyPr/>
                    <a:lstStyle/>
                    <a:p>
                      <a:pPr algn="ctr"/>
                      <a:r>
                        <a:rPr lang="en-US" altLang="zh-TW" sz="1600" dirty="0" err="1"/>
                        <a:t>Engström</a:t>
                      </a:r>
                      <a:r>
                        <a:rPr lang="en-US" altLang="zh-TW" sz="1600" dirty="0"/>
                        <a:t> &amp; Markkula, </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2007</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250113"/>
                  </a:ext>
                </a:extLst>
              </a:tr>
              <a:tr h="0">
                <a:tc>
                  <a:txBody>
                    <a:bodyPr/>
                    <a:lstStyle/>
                    <a:p>
                      <a:pPr algn="ctr"/>
                      <a:r>
                        <a:rPr lang="en-US" altLang="zh-TW" sz="1600" u="sng" dirty="0"/>
                        <a:t>Cooper et al.</a:t>
                      </a:r>
                      <a:endParaRPr lang="zh-TW" altLang="en-US" sz="1600" b="0" u="sng"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u="sng" dirty="0">
                          <a:solidFill>
                            <a:sysClr val="windowText" lastClr="000000"/>
                          </a:solidFill>
                        </a:rPr>
                        <a:t>2003</a:t>
                      </a:r>
                      <a:endParaRPr lang="zh-TW" altLang="en-US" sz="2000" b="0" u="sng"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199727"/>
                  </a:ext>
                </a:extLst>
              </a:tr>
              <a:tr h="370840">
                <a:tc>
                  <a:txBody>
                    <a:bodyPr/>
                    <a:lstStyle/>
                    <a:p>
                      <a:pPr algn="ctr">
                        <a:lnSpc>
                          <a:spcPct val="150000"/>
                        </a:lnSpc>
                      </a:pPr>
                      <a:r>
                        <a:rPr lang="en-US" altLang="zh-TW" sz="1600" b="0" dirty="0">
                          <a:solidFill>
                            <a:sysClr val="windowText" lastClr="000000"/>
                          </a:solidFill>
                        </a:rPr>
                        <a:t>Norman</a:t>
                      </a:r>
                      <a:endParaRPr lang="zh-TW"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TW" sz="2000" b="0" dirty="0">
                          <a:solidFill>
                            <a:sysClr val="windowText" lastClr="000000"/>
                          </a:solidFill>
                        </a:rPr>
                        <a:t>1981</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50000"/>
                        </a:lnSpc>
                      </a:pPr>
                      <a:r>
                        <a:rPr lang="zh-TW" altLang="en-US" sz="2000" b="0" dirty="0">
                          <a:solidFill>
                            <a:sysClr val="windowText" lastClr="000000"/>
                          </a:solidFill>
                        </a:rPr>
                        <a:t>在無意識的情況下激活不適當的自動化行為時，會使駕駛員的認知負荷更頻繁發生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09974145"/>
                  </a:ext>
                </a:extLst>
              </a:tr>
            </a:tbl>
          </a:graphicData>
        </a:graphic>
      </p:graphicFrame>
    </p:spTree>
    <p:extLst>
      <p:ext uri="{BB962C8B-B14F-4D97-AF65-F5344CB8AC3E}">
        <p14:creationId xmlns:p14="http://schemas.microsoft.com/office/powerpoint/2010/main" val="19063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824812" cy="584775"/>
          </a:xfrm>
          <a:prstGeom prst="rect">
            <a:avLst/>
          </a:prstGeom>
          <a:noFill/>
        </p:spPr>
        <p:txBody>
          <a:bodyPr wrap="none" rtlCol="0">
            <a:spAutoFit/>
          </a:bodyPr>
          <a:lstStyle/>
          <a:p>
            <a:r>
              <a:rPr lang="zh-TW" altLang="en-US" sz="3200" b="1" dirty="0">
                <a:solidFill>
                  <a:srgbClr val="2E3032"/>
                </a:solidFill>
                <a:latin typeface="+mj-lt"/>
              </a:rPr>
              <a:t>文獻回顧</a:t>
            </a:r>
            <a:r>
              <a:rPr lang="en-US" altLang="zh-TW" sz="3200" b="1" dirty="0">
                <a:solidFill>
                  <a:srgbClr val="2E3032"/>
                </a:solidFill>
                <a:latin typeface="+mj-lt"/>
              </a:rPr>
              <a:t>-</a:t>
            </a:r>
            <a:r>
              <a:rPr lang="zh-TW" altLang="en-US" sz="3200" b="1" dirty="0">
                <a:solidFill>
                  <a:srgbClr val="2E3032"/>
                </a:solidFill>
                <a:latin typeface="+mj-lt"/>
              </a:rPr>
              <a:t>介面</a:t>
            </a:r>
            <a:endParaRPr lang="en-US" altLang="zh-CN" sz="3200" b="1" dirty="0">
              <a:solidFill>
                <a:srgbClr val="2E3032"/>
              </a:solidFill>
              <a:latin typeface="+mj-lt"/>
            </a:endParaRPr>
          </a:p>
        </p:txBody>
      </p:sp>
      <p:graphicFrame>
        <p:nvGraphicFramePr>
          <p:cNvPr id="5" name="表格 5">
            <a:extLst>
              <a:ext uri="{FF2B5EF4-FFF2-40B4-BE49-F238E27FC236}">
                <a16:creationId xmlns:a16="http://schemas.microsoft.com/office/drawing/2014/main" id="{1764310B-DD05-30D7-E83C-3244453DAA89}"/>
              </a:ext>
            </a:extLst>
          </p:cNvPr>
          <p:cNvGraphicFramePr>
            <a:graphicFrameLocks noGrp="1"/>
          </p:cNvGraphicFramePr>
          <p:nvPr>
            <p:extLst>
              <p:ext uri="{D42A27DB-BD31-4B8C-83A1-F6EECF244321}">
                <p14:modId xmlns:p14="http://schemas.microsoft.com/office/powerpoint/2010/main" val="1464982452"/>
              </p:ext>
            </p:extLst>
          </p:nvPr>
        </p:nvGraphicFramePr>
        <p:xfrm>
          <a:off x="243498" y="1005803"/>
          <a:ext cx="8657004" cy="3738372"/>
        </p:xfrm>
        <a:graphic>
          <a:graphicData uri="http://schemas.openxmlformats.org/drawingml/2006/table">
            <a:tbl>
              <a:tblPr firstRow="1" bandRow="1">
                <a:tableStyleId>{5C22544A-7EE6-4342-B048-85BDC9FD1C3A}</a:tableStyleId>
              </a:tblPr>
              <a:tblGrid>
                <a:gridCol w="2418422">
                  <a:extLst>
                    <a:ext uri="{9D8B030D-6E8A-4147-A177-3AD203B41FA5}">
                      <a16:colId xmlns:a16="http://schemas.microsoft.com/office/drawing/2014/main" val="921216414"/>
                    </a:ext>
                  </a:extLst>
                </a:gridCol>
                <a:gridCol w="863600">
                  <a:extLst>
                    <a:ext uri="{9D8B030D-6E8A-4147-A177-3AD203B41FA5}">
                      <a16:colId xmlns:a16="http://schemas.microsoft.com/office/drawing/2014/main" val="3480245875"/>
                    </a:ext>
                  </a:extLst>
                </a:gridCol>
                <a:gridCol w="5374982">
                  <a:extLst>
                    <a:ext uri="{9D8B030D-6E8A-4147-A177-3AD203B41FA5}">
                      <a16:colId xmlns:a16="http://schemas.microsoft.com/office/drawing/2014/main" val="3701746242"/>
                    </a:ext>
                  </a:extLst>
                </a:gridCol>
              </a:tblGrid>
              <a:tr h="370840">
                <a:tc>
                  <a:txBody>
                    <a:bodyPr/>
                    <a:lstStyle/>
                    <a:p>
                      <a:pPr algn="ctr"/>
                      <a:r>
                        <a:rPr lang="zh-TW" altLang="en-US" sz="2000" b="1" dirty="0">
                          <a:solidFill>
                            <a:sysClr val="windowText" lastClr="000000"/>
                          </a:solidFill>
                        </a:rPr>
                        <a:t>作者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年份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tc>
                  <a:txBody>
                    <a:bodyPr/>
                    <a:lstStyle/>
                    <a:p>
                      <a:pPr algn="ctr"/>
                      <a:r>
                        <a:rPr lang="zh-TW" altLang="en-US" sz="2000" b="1" dirty="0">
                          <a:solidFill>
                            <a:sysClr val="windowText" lastClr="000000"/>
                          </a:solidFill>
                        </a:rPr>
                        <a:t>內容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6C1"/>
                    </a:solidFill>
                  </a:tcPr>
                </a:tc>
                <a:extLst>
                  <a:ext uri="{0D108BD9-81ED-4DB2-BD59-A6C34878D82A}">
                    <a16:rowId xmlns:a16="http://schemas.microsoft.com/office/drawing/2014/main" val="1803899420"/>
                  </a:ext>
                </a:extLst>
              </a:tr>
              <a:tr h="492633">
                <a:tc>
                  <a:txBody>
                    <a:bodyPr/>
                    <a:lstStyle/>
                    <a:p>
                      <a:pPr algn="ctr">
                        <a:lnSpc>
                          <a:spcPct val="150000"/>
                        </a:lnSpc>
                      </a:pPr>
                      <a:r>
                        <a:rPr lang="en-US" altLang="zh-TW" sz="1800" b="0" dirty="0">
                          <a:solidFill>
                            <a:sysClr val="windowText" lastClr="000000"/>
                          </a:solidFill>
                        </a:rPr>
                        <a:t>Vicente</a:t>
                      </a:r>
                      <a:endParaRPr lang="zh-TW" altLang="en-US" sz="18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dirty="0">
                          <a:solidFill>
                            <a:sysClr val="windowText" lastClr="000000"/>
                          </a:solidFill>
                        </a:rPr>
                        <a:t>2002</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zh-TW" altLang="en-US" sz="2000" b="0" u="none" dirty="0">
                          <a:solidFill>
                            <a:sysClr val="windowText" lastClr="000000"/>
                          </a:solidFill>
                        </a:rPr>
                        <a:t>為了節省認知負荷並禁止可能危險的自動化行為，因此建議將</a:t>
                      </a:r>
                      <a:r>
                        <a:rPr lang="en-US" altLang="zh-TW" sz="2000" b="0" u="none" dirty="0">
                          <a:solidFill>
                            <a:sysClr val="windowText" lastClr="000000"/>
                          </a:solidFill>
                        </a:rPr>
                        <a:t>EIG</a:t>
                      </a:r>
                      <a:r>
                        <a:rPr lang="zh-TW" altLang="en-US" sz="2000" b="0" u="none" dirty="0">
                          <a:solidFill>
                            <a:sysClr val="windowText" lastClr="000000"/>
                          </a:solidFill>
                        </a:rPr>
                        <a:t>作為一種有效的框架，以最小認知負荷的方式設計介面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152344"/>
                  </a:ext>
                </a:extLst>
              </a:tr>
              <a:tr h="492633">
                <a:tc>
                  <a:txBody>
                    <a:bodyPr/>
                    <a:lstStyle/>
                    <a:p>
                      <a:pPr algn="ctr"/>
                      <a:r>
                        <a:rPr lang="en-US" altLang="zh-TW" sz="1800" b="0" dirty="0" err="1">
                          <a:solidFill>
                            <a:sysClr val="windowText" lastClr="000000"/>
                          </a:solidFill>
                        </a:rPr>
                        <a:t>Hajdukiewicz</a:t>
                      </a:r>
                      <a:r>
                        <a:rPr lang="en-US" altLang="zh-TW" sz="1800" b="0" dirty="0">
                          <a:solidFill>
                            <a:sysClr val="windowText" lastClr="000000"/>
                          </a:solidFill>
                        </a:rPr>
                        <a:t> , Burns</a:t>
                      </a:r>
                      <a:endParaRPr lang="zh-TW" altLang="en-US" sz="18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TW" sz="2000" b="0" dirty="0">
                          <a:solidFill>
                            <a:sysClr val="windowText" lastClr="000000"/>
                          </a:solidFill>
                        </a:rPr>
                        <a:t>2004</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50000"/>
                        </a:lnSpc>
                      </a:pPr>
                      <a:r>
                        <a:rPr lang="en-US" altLang="zh-TW" sz="2000" b="0" dirty="0">
                          <a:solidFill>
                            <a:sysClr val="windowText" lastClr="000000"/>
                          </a:solidFill>
                        </a:rPr>
                        <a:t>EIG</a:t>
                      </a:r>
                      <a:r>
                        <a:rPr lang="zh-TW" altLang="en-US" sz="2000" b="0" dirty="0">
                          <a:solidFill>
                            <a:sysClr val="windowText" lastClr="000000"/>
                          </a:solidFill>
                        </a:rPr>
                        <a:t>是尋求訊息能直接感知和理解的顯示方法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5250113"/>
                  </a:ext>
                </a:extLst>
              </a:tr>
              <a:tr h="492633">
                <a:tc>
                  <a:txBody>
                    <a:bodyPr/>
                    <a:lstStyle/>
                    <a:p>
                      <a:pPr algn="ctr"/>
                      <a:r>
                        <a:rPr lang="en-US" altLang="zh-TW" sz="1800" b="0" u="none" dirty="0">
                          <a:solidFill>
                            <a:sysClr val="windowText" lastClr="000000"/>
                          </a:solidFill>
                        </a:rPr>
                        <a:t>Vicente</a:t>
                      </a:r>
                      <a:endParaRPr lang="zh-TW" altLang="en-US" sz="1800" b="0" u="none"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b="0" u="none" dirty="0">
                          <a:solidFill>
                            <a:sysClr val="windowText" lastClr="000000"/>
                          </a:solidFill>
                        </a:rPr>
                        <a:t>1999</a:t>
                      </a:r>
                      <a:endParaRPr lang="zh-TW" altLang="en-US" sz="2000" b="0" u="none"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zh-TW" altLang="en-US" sz="2000" b="0" u="none" dirty="0">
                          <a:solidFill>
                            <a:sysClr val="windowText" lastClr="000000"/>
                          </a:solidFill>
                        </a:rPr>
                        <a:t>系統的良好表示同時可視化相關功能、目標狀態、當前狀態、時間功能結果和行動關鍵邊界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199727"/>
                  </a:ext>
                </a:extLst>
              </a:tr>
              <a:tr h="492633">
                <a:tc>
                  <a:txBody>
                    <a:bodyPr/>
                    <a:lstStyle/>
                    <a:p>
                      <a:pPr algn="ctr">
                        <a:lnSpc>
                          <a:spcPct val="150000"/>
                        </a:lnSpc>
                      </a:pPr>
                      <a:r>
                        <a:rPr lang="en-US" altLang="zh-TW" sz="1800" b="0" dirty="0" err="1">
                          <a:solidFill>
                            <a:sysClr val="windowText" lastClr="000000"/>
                          </a:solidFill>
                        </a:rPr>
                        <a:t>Schewe</a:t>
                      </a:r>
                      <a:r>
                        <a:rPr lang="en-US" altLang="zh-TW" sz="1800" b="0" dirty="0">
                          <a:solidFill>
                            <a:sysClr val="windowText" lastClr="000000"/>
                          </a:solidFill>
                        </a:rPr>
                        <a:t> , Vollrath</a:t>
                      </a:r>
                      <a:endParaRPr lang="zh-TW" altLang="en-US" sz="18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TW" sz="2000" b="0" dirty="0">
                          <a:solidFill>
                            <a:sysClr val="windowText" lastClr="000000"/>
                          </a:solidFill>
                        </a:rPr>
                        <a:t>2019</a:t>
                      </a:r>
                      <a:endParaRPr lang="zh-TW" altLang="en-US" sz="2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50000"/>
                        </a:lnSpc>
                      </a:pPr>
                      <a:r>
                        <a:rPr lang="zh-TW" altLang="en-US" sz="2000" b="0" u="none" dirty="0">
                          <a:solidFill>
                            <a:sysClr val="windowText" lastClr="000000"/>
                          </a:solidFill>
                        </a:rPr>
                        <a:t>表明生態距離速度非常適合用在速度控制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83829517"/>
                  </a:ext>
                </a:extLst>
              </a:tr>
            </a:tbl>
          </a:graphicData>
        </a:graphic>
      </p:graphicFrame>
    </p:spTree>
    <p:extLst>
      <p:ext uri="{BB962C8B-B14F-4D97-AF65-F5344CB8AC3E}">
        <p14:creationId xmlns:p14="http://schemas.microsoft.com/office/powerpoint/2010/main" val="241672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824812" cy="584775"/>
          </a:xfrm>
          <a:prstGeom prst="rect">
            <a:avLst/>
          </a:prstGeom>
          <a:noFill/>
        </p:spPr>
        <p:txBody>
          <a:bodyPr wrap="none" rtlCol="0">
            <a:spAutoFit/>
          </a:bodyPr>
          <a:lstStyle/>
          <a:p>
            <a:r>
              <a:rPr lang="zh-TW" altLang="en-US" sz="3200" b="1" dirty="0">
                <a:solidFill>
                  <a:srgbClr val="2E3032"/>
                </a:solidFill>
                <a:latin typeface="+mj-lt"/>
              </a:rPr>
              <a:t>文獻回顧</a:t>
            </a:r>
            <a:r>
              <a:rPr lang="en-US" altLang="zh-TW" sz="3200" b="1" dirty="0">
                <a:solidFill>
                  <a:srgbClr val="2E3032"/>
                </a:solidFill>
                <a:latin typeface="+mj-lt"/>
              </a:rPr>
              <a:t>-</a:t>
            </a:r>
            <a:r>
              <a:rPr lang="zh-TW" altLang="en-US" sz="3200" b="1" dirty="0">
                <a:solidFill>
                  <a:srgbClr val="2E3032"/>
                </a:solidFill>
                <a:latin typeface="+mj-lt"/>
              </a:rPr>
              <a:t>介面</a:t>
            </a:r>
            <a:endParaRPr lang="en-US" altLang="zh-CN" sz="3200" b="1" dirty="0">
              <a:solidFill>
                <a:srgbClr val="2E3032"/>
              </a:solidFill>
              <a:latin typeface="+mj-lt"/>
            </a:endParaRPr>
          </a:p>
        </p:txBody>
      </p:sp>
      <p:pic>
        <p:nvPicPr>
          <p:cNvPr id="3" name="圖片 2">
            <a:extLst>
              <a:ext uri="{FF2B5EF4-FFF2-40B4-BE49-F238E27FC236}">
                <a16:creationId xmlns:a16="http://schemas.microsoft.com/office/drawing/2014/main" id="{DE36F3C8-3F53-1830-4065-AB841AF937BF}"/>
              </a:ext>
            </a:extLst>
          </p:cNvPr>
          <p:cNvPicPr>
            <a:picLocks noChangeAspect="1"/>
          </p:cNvPicPr>
          <p:nvPr/>
        </p:nvPicPr>
        <p:blipFill rotWithShape="1">
          <a:blip r:embed="rId3"/>
          <a:srcRect l="2699" t="1379" r="849"/>
          <a:stretch/>
        </p:blipFill>
        <p:spPr>
          <a:xfrm>
            <a:off x="1560884" y="615282"/>
            <a:ext cx="6022232" cy="4479593"/>
          </a:xfrm>
          <a:prstGeom prst="rect">
            <a:avLst/>
          </a:prstGeom>
        </p:spPr>
      </p:pic>
      <p:sp>
        <p:nvSpPr>
          <p:cNvPr id="6" name="文字方塊 5">
            <a:extLst>
              <a:ext uri="{FF2B5EF4-FFF2-40B4-BE49-F238E27FC236}">
                <a16:creationId xmlns:a16="http://schemas.microsoft.com/office/drawing/2014/main" id="{2567EA37-30BE-DDA1-CEB7-20E9A397BD43}"/>
              </a:ext>
            </a:extLst>
          </p:cNvPr>
          <p:cNvSpPr txBox="1"/>
          <p:nvPr/>
        </p:nvSpPr>
        <p:spPr>
          <a:xfrm>
            <a:off x="3417936" y="193146"/>
            <a:ext cx="5190845" cy="369332"/>
          </a:xfrm>
          <a:prstGeom prst="rect">
            <a:avLst/>
          </a:prstGeom>
          <a:noFill/>
        </p:spPr>
        <p:txBody>
          <a:bodyPr wrap="none" rtlCol="0">
            <a:spAutoFit/>
          </a:bodyPr>
          <a:lstStyle/>
          <a:p>
            <a:r>
              <a:rPr lang="en-US" altLang="zh-TW" dirty="0"/>
              <a:t>Rasmussen(1983)</a:t>
            </a:r>
            <a:r>
              <a:rPr lang="zh-TW" altLang="en-US" dirty="0"/>
              <a:t>的技巧、規則、知識</a:t>
            </a:r>
            <a:r>
              <a:rPr lang="en-US" altLang="zh-TW" dirty="0"/>
              <a:t>(SKR)</a:t>
            </a:r>
            <a:r>
              <a:rPr lang="zh-TW" altLang="en-US" dirty="0"/>
              <a:t>框架</a:t>
            </a:r>
          </a:p>
        </p:txBody>
      </p:sp>
    </p:spTree>
    <p:extLst>
      <p:ext uri="{BB962C8B-B14F-4D97-AF65-F5344CB8AC3E}">
        <p14:creationId xmlns:p14="http://schemas.microsoft.com/office/powerpoint/2010/main" val="263231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2824812" cy="584775"/>
          </a:xfrm>
          <a:prstGeom prst="rect">
            <a:avLst/>
          </a:prstGeom>
          <a:noFill/>
        </p:spPr>
        <p:txBody>
          <a:bodyPr wrap="none" rtlCol="0">
            <a:spAutoFit/>
          </a:bodyPr>
          <a:lstStyle/>
          <a:p>
            <a:r>
              <a:rPr lang="zh-TW" altLang="en-US" sz="3200" b="1" dirty="0">
                <a:solidFill>
                  <a:srgbClr val="2E3032"/>
                </a:solidFill>
                <a:latin typeface="+mj-lt"/>
              </a:rPr>
              <a:t>文獻回顧</a:t>
            </a:r>
            <a:r>
              <a:rPr lang="en-US" altLang="zh-TW" sz="3200" b="1" dirty="0">
                <a:solidFill>
                  <a:srgbClr val="2E3032"/>
                </a:solidFill>
                <a:latin typeface="+mj-lt"/>
              </a:rPr>
              <a:t>-</a:t>
            </a:r>
            <a:r>
              <a:rPr lang="zh-TW" altLang="en-US" sz="3200" b="1" dirty="0">
                <a:solidFill>
                  <a:srgbClr val="2E3032"/>
                </a:solidFill>
                <a:latin typeface="+mj-lt"/>
              </a:rPr>
              <a:t>介面</a:t>
            </a:r>
            <a:endParaRPr lang="en-US" altLang="zh-CN" sz="3200" b="1" dirty="0">
              <a:solidFill>
                <a:srgbClr val="2E3032"/>
              </a:solidFill>
              <a:latin typeface="+mj-lt"/>
            </a:endParaRPr>
          </a:p>
        </p:txBody>
      </p:sp>
      <p:pic>
        <p:nvPicPr>
          <p:cNvPr id="5" name="圖片 4">
            <a:extLst>
              <a:ext uri="{FF2B5EF4-FFF2-40B4-BE49-F238E27FC236}">
                <a16:creationId xmlns:a16="http://schemas.microsoft.com/office/drawing/2014/main" id="{B6A57F76-7B95-F84F-7D16-A41424A4C256}"/>
              </a:ext>
            </a:extLst>
          </p:cNvPr>
          <p:cNvPicPr>
            <a:picLocks noChangeAspect="1"/>
          </p:cNvPicPr>
          <p:nvPr/>
        </p:nvPicPr>
        <p:blipFill>
          <a:blip r:embed="rId3"/>
          <a:stretch>
            <a:fillRect/>
          </a:stretch>
        </p:blipFill>
        <p:spPr>
          <a:xfrm>
            <a:off x="459139" y="1083668"/>
            <a:ext cx="8225722" cy="3758698"/>
          </a:xfrm>
          <a:prstGeom prst="rect">
            <a:avLst/>
          </a:prstGeom>
        </p:spPr>
      </p:pic>
      <p:sp>
        <p:nvSpPr>
          <p:cNvPr id="7" name="文字方塊 6">
            <a:extLst>
              <a:ext uri="{FF2B5EF4-FFF2-40B4-BE49-F238E27FC236}">
                <a16:creationId xmlns:a16="http://schemas.microsoft.com/office/drawing/2014/main" id="{06630A3C-299A-97C8-FF3D-D7C6519BA957}"/>
              </a:ext>
            </a:extLst>
          </p:cNvPr>
          <p:cNvSpPr txBox="1"/>
          <p:nvPr/>
        </p:nvSpPr>
        <p:spPr>
          <a:xfrm>
            <a:off x="3417936" y="70908"/>
            <a:ext cx="5528073" cy="872418"/>
          </a:xfrm>
          <a:prstGeom prst="rect">
            <a:avLst/>
          </a:prstGeom>
          <a:noFill/>
        </p:spPr>
        <p:txBody>
          <a:bodyPr wrap="square" rtlCol="0">
            <a:spAutoFit/>
          </a:bodyPr>
          <a:lstStyle/>
          <a:p>
            <a:pPr>
              <a:lnSpc>
                <a:spcPct val="150000"/>
              </a:lnSpc>
            </a:pPr>
            <a:r>
              <a:rPr lang="en-US" altLang="zh-TW" dirty="0" err="1"/>
              <a:t>Secewe</a:t>
            </a:r>
            <a:r>
              <a:rPr lang="en-US" altLang="zh-TW" dirty="0"/>
              <a:t> , Vollrath(2019)</a:t>
            </a:r>
            <a:r>
              <a:rPr lang="zh-TW" altLang="en-US" dirty="0"/>
              <a:t>使用</a:t>
            </a:r>
            <a:r>
              <a:rPr lang="en-US" altLang="zh-TW" dirty="0"/>
              <a:t>SKR</a:t>
            </a:r>
            <a:r>
              <a:rPr lang="zh-TW" altLang="en-US" dirty="0"/>
              <a:t>分類法開發了一個用於速度控制的生態介面</a:t>
            </a:r>
          </a:p>
        </p:txBody>
      </p:sp>
    </p:spTree>
    <p:extLst>
      <p:ext uri="{BB962C8B-B14F-4D97-AF65-F5344CB8AC3E}">
        <p14:creationId xmlns:p14="http://schemas.microsoft.com/office/powerpoint/2010/main" val="369916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5D0B0192-7AD6-6109-6567-11E8623FD3A5}"/>
              </a:ext>
            </a:extLst>
          </p:cNvPr>
          <p:cNvPicPr>
            <a:picLocks noChangeAspect="1"/>
          </p:cNvPicPr>
          <p:nvPr/>
        </p:nvPicPr>
        <p:blipFill>
          <a:blip r:embed="rId3"/>
          <a:stretch>
            <a:fillRect/>
          </a:stretch>
        </p:blipFill>
        <p:spPr>
          <a:xfrm>
            <a:off x="1099351" y="185943"/>
            <a:ext cx="6945298" cy="4849665"/>
          </a:xfrm>
          <a:prstGeom prst="rect">
            <a:avLst/>
          </a:prstGeom>
        </p:spPr>
      </p:pic>
      <p:sp>
        <p:nvSpPr>
          <p:cNvPr id="6" name="矩形 5">
            <a:extLst>
              <a:ext uri="{FF2B5EF4-FFF2-40B4-BE49-F238E27FC236}">
                <a16:creationId xmlns:a16="http://schemas.microsoft.com/office/drawing/2014/main" id="{7B9BCA8D-C232-29A8-49A8-03188B33C6FC}"/>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7">
            <a:extLst>
              <a:ext uri="{FF2B5EF4-FFF2-40B4-BE49-F238E27FC236}">
                <a16:creationId xmlns:a16="http://schemas.microsoft.com/office/drawing/2014/main" id="{43D4C858-77E2-B1E9-E7F0-E28D8A71135E}"/>
              </a:ext>
            </a:extLst>
          </p:cNvPr>
          <p:cNvSpPr txBox="1"/>
          <p:nvPr/>
        </p:nvSpPr>
        <p:spPr>
          <a:xfrm>
            <a:off x="593124" y="140342"/>
            <a:ext cx="2824812" cy="584775"/>
          </a:xfrm>
          <a:prstGeom prst="rect">
            <a:avLst/>
          </a:prstGeom>
          <a:noFill/>
        </p:spPr>
        <p:txBody>
          <a:bodyPr wrap="none" rtlCol="0">
            <a:spAutoFit/>
          </a:bodyPr>
          <a:lstStyle/>
          <a:p>
            <a:r>
              <a:rPr lang="zh-TW" altLang="en-US" sz="3200" b="1">
                <a:solidFill>
                  <a:srgbClr val="2E3032"/>
                </a:solidFill>
                <a:latin typeface="+mj-lt"/>
              </a:rPr>
              <a:t>文獻回顧</a:t>
            </a:r>
            <a:r>
              <a:rPr lang="en-US" altLang="zh-TW" sz="3200" b="1">
                <a:solidFill>
                  <a:srgbClr val="2E3032"/>
                </a:solidFill>
                <a:latin typeface="+mj-lt"/>
              </a:rPr>
              <a:t>-</a:t>
            </a:r>
            <a:r>
              <a:rPr lang="zh-TW" altLang="en-US" sz="3200" b="1">
                <a:solidFill>
                  <a:srgbClr val="2E3032"/>
                </a:solidFill>
                <a:latin typeface="+mj-lt"/>
              </a:rPr>
              <a:t>介面</a:t>
            </a:r>
            <a:endParaRPr lang="en-US" altLang="zh-CN" sz="3200" b="1" dirty="0">
              <a:solidFill>
                <a:srgbClr val="2E3032"/>
              </a:solidFill>
              <a:latin typeface="+mj-lt"/>
            </a:endParaRPr>
          </a:p>
        </p:txBody>
      </p:sp>
    </p:spTree>
    <p:extLst>
      <p:ext uri="{BB962C8B-B14F-4D97-AF65-F5344CB8AC3E}">
        <p14:creationId xmlns:p14="http://schemas.microsoft.com/office/powerpoint/2010/main" val="211112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41DC2657-1738-E123-2C58-21222D983415}"/>
              </a:ext>
            </a:extLst>
          </p:cNvPr>
          <p:cNvGrpSpPr/>
          <p:nvPr/>
        </p:nvGrpSpPr>
        <p:grpSpPr>
          <a:xfrm>
            <a:off x="1761513" y="80292"/>
            <a:ext cx="1602576" cy="704874"/>
            <a:chOff x="4714240" y="865461"/>
            <a:chExt cx="1141132" cy="704874"/>
          </a:xfrm>
        </p:grpSpPr>
        <p:grpSp>
          <p:nvGrpSpPr>
            <p:cNvPr id="8" name="群組 7">
              <a:extLst>
                <a:ext uri="{FF2B5EF4-FFF2-40B4-BE49-F238E27FC236}">
                  <a16:creationId xmlns:a16="http://schemas.microsoft.com/office/drawing/2014/main" id="{146E460A-4327-93C9-824A-D3FA7AC6E95E}"/>
                </a:ext>
              </a:extLst>
            </p:cNvPr>
            <p:cNvGrpSpPr/>
            <p:nvPr/>
          </p:nvGrpSpPr>
          <p:grpSpPr>
            <a:xfrm>
              <a:off x="4714240" y="865461"/>
              <a:ext cx="1141132" cy="704874"/>
              <a:chOff x="4714240" y="865461"/>
              <a:chExt cx="1141132" cy="704874"/>
            </a:xfrm>
          </p:grpSpPr>
          <p:sp>
            <p:nvSpPr>
              <p:cNvPr id="3" name="矩形 2">
                <a:extLst>
                  <a:ext uri="{FF2B5EF4-FFF2-40B4-BE49-F238E27FC236}">
                    <a16:creationId xmlns:a16="http://schemas.microsoft.com/office/drawing/2014/main" id="{4337FAF9-8DBC-9C4B-D5E2-F048C04A58F5}"/>
                  </a:ext>
                </a:extLst>
              </p:cNvPr>
              <p:cNvSpPr/>
              <p:nvPr/>
            </p:nvSpPr>
            <p:spPr>
              <a:xfrm>
                <a:off x="4714240" y="865461"/>
                <a:ext cx="1076960" cy="6382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3319C15-D8A1-0D28-379E-24BED3A8E335}"/>
                  </a:ext>
                </a:extLst>
              </p:cNvPr>
              <p:cNvSpPr/>
              <p:nvPr/>
            </p:nvSpPr>
            <p:spPr>
              <a:xfrm>
                <a:off x="4778412" y="932116"/>
                <a:ext cx="1076960" cy="6382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a:extLst>
                <a:ext uri="{FF2B5EF4-FFF2-40B4-BE49-F238E27FC236}">
                  <a16:creationId xmlns:a16="http://schemas.microsoft.com/office/drawing/2014/main" id="{56309329-989F-7D47-CA95-17BD9422E768}"/>
                </a:ext>
              </a:extLst>
            </p:cNvPr>
            <p:cNvSpPr txBox="1"/>
            <p:nvPr/>
          </p:nvSpPr>
          <p:spPr>
            <a:xfrm>
              <a:off x="4922411" y="1020392"/>
              <a:ext cx="788961" cy="461665"/>
            </a:xfrm>
            <a:prstGeom prst="rect">
              <a:avLst/>
            </a:prstGeom>
            <a:noFill/>
          </p:spPr>
          <p:txBody>
            <a:bodyPr wrap="none" rtlCol="0">
              <a:spAutoFit/>
            </a:bodyPr>
            <a:lstStyle/>
            <a:p>
              <a:r>
                <a:rPr lang="zh-TW" altLang="en-US" sz="2400" dirty="0"/>
                <a:t>受測者</a:t>
              </a:r>
            </a:p>
          </p:txBody>
        </p:sp>
      </p:grpSp>
      <p:graphicFrame>
        <p:nvGraphicFramePr>
          <p:cNvPr id="6" name="表格 10">
            <a:extLst>
              <a:ext uri="{FF2B5EF4-FFF2-40B4-BE49-F238E27FC236}">
                <a16:creationId xmlns:a16="http://schemas.microsoft.com/office/drawing/2014/main" id="{2848323F-398F-7B5F-55CF-F067CCF9FDCE}"/>
              </a:ext>
            </a:extLst>
          </p:cNvPr>
          <p:cNvGraphicFramePr>
            <a:graphicFrameLocks noGrp="1"/>
          </p:cNvGraphicFramePr>
          <p:nvPr>
            <p:extLst>
              <p:ext uri="{D42A27DB-BD31-4B8C-83A1-F6EECF244321}">
                <p14:modId xmlns:p14="http://schemas.microsoft.com/office/powerpoint/2010/main" val="1847359880"/>
              </p:ext>
            </p:extLst>
          </p:nvPr>
        </p:nvGraphicFramePr>
        <p:xfrm>
          <a:off x="50800" y="2805327"/>
          <a:ext cx="9042400" cy="1584960"/>
        </p:xfrm>
        <a:graphic>
          <a:graphicData uri="http://schemas.openxmlformats.org/drawingml/2006/table">
            <a:tbl>
              <a:tblPr firstRow="1" bandRow="1">
                <a:tableStyleId>{5C22544A-7EE6-4342-B048-85BDC9FD1C3A}</a:tableStyleId>
              </a:tblPr>
              <a:tblGrid>
                <a:gridCol w="1332424">
                  <a:extLst>
                    <a:ext uri="{9D8B030D-6E8A-4147-A177-3AD203B41FA5}">
                      <a16:colId xmlns:a16="http://schemas.microsoft.com/office/drawing/2014/main" val="981499305"/>
                    </a:ext>
                  </a:extLst>
                </a:gridCol>
                <a:gridCol w="1284996">
                  <a:extLst>
                    <a:ext uri="{9D8B030D-6E8A-4147-A177-3AD203B41FA5}">
                      <a16:colId xmlns:a16="http://schemas.microsoft.com/office/drawing/2014/main" val="4222986898"/>
                    </a:ext>
                  </a:extLst>
                </a:gridCol>
                <a:gridCol w="1284996">
                  <a:extLst>
                    <a:ext uri="{9D8B030D-6E8A-4147-A177-3AD203B41FA5}">
                      <a16:colId xmlns:a16="http://schemas.microsoft.com/office/drawing/2014/main" val="3546174247"/>
                    </a:ext>
                  </a:extLst>
                </a:gridCol>
                <a:gridCol w="1284996">
                  <a:extLst>
                    <a:ext uri="{9D8B030D-6E8A-4147-A177-3AD203B41FA5}">
                      <a16:colId xmlns:a16="http://schemas.microsoft.com/office/drawing/2014/main" val="1672123431"/>
                    </a:ext>
                  </a:extLst>
                </a:gridCol>
                <a:gridCol w="1284996">
                  <a:extLst>
                    <a:ext uri="{9D8B030D-6E8A-4147-A177-3AD203B41FA5}">
                      <a16:colId xmlns:a16="http://schemas.microsoft.com/office/drawing/2014/main" val="530090893"/>
                    </a:ext>
                  </a:extLst>
                </a:gridCol>
                <a:gridCol w="1284996">
                  <a:extLst>
                    <a:ext uri="{9D8B030D-6E8A-4147-A177-3AD203B41FA5}">
                      <a16:colId xmlns:a16="http://schemas.microsoft.com/office/drawing/2014/main" val="3203303938"/>
                    </a:ext>
                  </a:extLst>
                </a:gridCol>
                <a:gridCol w="1284996">
                  <a:extLst>
                    <a:ext uri="{9D8B030D-6E8A-4147-A177-3AD203B41FA5}">
                      <a16:colId xmlns:a16="http://schemas.microsoft.com/office/drawing/2014/main" val="2496451624"/>
                    </a:ext>
                  </a:extLst>
                </a:gridCol>
              </a:tblGrid>
              <a:tr h="370840">
                <a:tc rowSpan="2">
                  <a:txBody>
                    <a:bodyPr/>
                    <a:lstStyle/>
                    <a:p>
                      <a:pPr algn="ctr"/>
                      <a:r>
                        <a:rPr lang="zh-TW" altLang="en-US" sz="2000" dirty="0">
                          <a:solidFill>
                            <a:schemeClr val="tx1"/>
                          </a:solidFill>
                        </a:rPr>
                        <a:t>性別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sz="2000" dirty="0">
                          <a:solidFill>
                            <a:schemeClr val="tx1"/>
                          </a:solidFill>
                        </a:rPr>
                        <a:t>年行駛里程數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sz="2000" dirty="0">
                          <a:solidFill>
                            <a:schemeClr val="tx1"/>
                          </a:solidFill>
                        </a:rPr>
                        <a:t>年齡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sz="2000" dirty="0">
                          <a:solidFill>
                            <a:schemeClr val="tx1"/>
                          </a:solidFill>
                        </a:rPr>
                        <a:t>持有駕照年數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604742"/>
                  </a:ext>
                </a:extLst>
              </a:tr>
              <a:tr h="370840">
                <a:tc vMerge="1">
                  <a:txBody>
                    <a:bodyPr/>
                    <a:lstStyle/>
                    <a:p>
                      <a:pPr algn="ctr"/>
                      <a:endParaRPr lang="zh-TW"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標準差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標準差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dirty="0">
                          <a:solidFill>
                            <a:schemeClr val="tx1"/>
                          </a:solidFill>
                        </a:rPr>
                        <a:t>標準差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264939"/>
                  </a:ext>
                </a:extLst>
              </a:tr>
              <a:tr h="370840">
                <a:tc>
                  <a:txBody>
                    <a:bodyPr/>
                    <a:lstStyle/>
                    <a:p>
                      <a:pPr algn="ctr"/>
                      <a:r>
                        <a:rPr lang="zh-TW" altLang="en-US" sz="2000" dirty="0">
                          <a:solidFill>
                            <a:schemeClr val="tx1"/>
                          </a:solidFill>
                        </a:rPr>
                        <a:t>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8000</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8000</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30</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11</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12</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11</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8309501"/>
                  </a:ext>
                </a:extLst>
              </a:tr>
              <a:tr h="370840">
                <a:tc>
                  <a:txBody>
                    <a:bodyPr/>
                    <a:lstStyle/>
                    <a:p>
                      <a:pPr algn="ctr"/>
                      <a:r>
                        <a:rPr lang="zh-TW" altLang="en-US" sz="2000" dirty="0">
                          <a:solidFill>
                            <a:schemeClr val="tx1"/>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14000</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10000</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38</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19</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21</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a:solidFill>
                            <a:schemeClr val="tx1"/>
                          </a:solidFill>
                        </a:rPr>
                        <a:t>19</a:t>
                      </a:r>
                      <a:endParaRPr lang="zh-TW"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3952815"/>
                  </a:ext>
                </a:extLst>
              </a:tr>
            </a:tbl>
          </a:graphicData>
        </a:graphic>
      </p:graphicFrame>
      <p:sp>
        <p:nvSpPr>
          <p:cNvPr id="11" name="文字方塊 10">
            <a:extLst>
              <a:ext uri="{FF2B5EF4-FFF2-40B4-BE49-F238E27FC236}">
                <a16:creationId xmlns:a16="http://schemas.microsoft.com/office/drawing/2014/main" id="{C4172DFD-49EF-2909-9610-1F55027AF0ED}"/>
              </a:ext>
            </a:extLst>
          </p:cNvPr>
          <p:cNvSpPr txBox="1"/>
          <p:nvPr/>
        </p:nvSpPr>
        <p:spPr>
          <a:xfrm>
            <a:off x="677334" y="1145584"/>
            <a:ext cx="4774064" cy="400110"/>
          </a:xfrm>
          <a:prstGeom prst="rect">
            <a:avLst/>
          </a:prstGeom>
          <a:noFill/>
        </p:spPr>
        <p:txBody>
          <a:bodyPr wrap="none" rtlCol="0">
            <a:spAutoFit/>
          </a:bodyPr>
          <a:lstStyle/>
          <a:p>
            <a:r>
              <a:rPr lang="zh-TW" altLang="en-US" sz="2000" dirty="0"/>
              <a:t>總共 </a:t>
            </a:r>
            <a:r>
              <a:rPr lang="en-US" altLang="zh-TW" sz="2000" dirty="0"/>
              <a:t>:</a:t>
            </a:r>
            <a:r>
              <a:rPr lang="zh-TW" altLang="en-US" sz="2000" dirty="0"/>
              <a:t> </a:t>
            </a:r>
            <a:r>
              <a:rPr lang="en-US" altLang="zh-TW" sz="2000" dirty="0"/>
              <a:t>49</a:t>
            </a:r>
            <a:r>
              <a:rPr lang="zh-TW" altLang="en-US" sz="2000" dirty="0"/>
              <a:t>位受測者，視力皆正常或已矯正</a:t>
            </a:r>
          </a:p>
        </p:txBody>
      </p:sp>
      <p:sp>
        <p:nvSpPr>
          <p:cNvPr id="12" name="文字方塊 11">
            <a:extLst>
              <a:ext uri="{FF2B5EF4-FFF2-40B4-BE49-F238E27FC236}">
                <a16:creationId xmlns:a16="http://schemas.microsoft.com/office/drawing/2014/main" id="{A04A1589-51F0-434F-6C2A-DA754D9C17CF}"/>
              </a:ext>
            </a:extLst>
          </p:cNvPr>
          <p:cNvSpPr txBox="1"/>
          <p:nvPr/>
        </p:nvSpPr>
        <p:spPr>
          <a:xfrm>
            <a:off x="677333" y="1635339"/>
            <a:ext cx="4059125" cy="400110"/>
          </a:xfrm>
          <a:prstGeom prst="rect">
            <a:avLst/>
          </a:prstGeom>
          <a:noFill/>
        </p:spPr>
        <p:txBody>
          <a:bodyPr wrap="none" rtlCol="0">
            <a:spAutoFit/>
          </a:bodyPr>
          <a:lstStyle/>
          <a:p>
            <a:r>
              <a:rPr lang="zh-TW" altLang="en-US" sz="2000" dirty="0"/>
              <a:t>女性 </a:t>
            </a:r>
            <a:r>
              <a:rPr lang="en-US" altLang="zh-TW" sz="2000" dirty="0"/>
              <a:t>:</a:t>
            </a:r>
            <a:r>
              <a:rPr lang="zh-TW" altLang="en-US" sz="2000" dirty="0"/>
              <a:t> </a:t>
            </a:r>
            <a:r>
              <a:rPr lang="en-US" altLang="zh-TW" sz="2000" dirty="0"/>
              <a:t>28</a:t>
            </a:r>
            <a:r>
              <a:rPr lang="zh-TW" altLang="en-US" sz="2000" dirty="0"/>
              <a:t>位 </a:t>
            </a:r>
            <a:r>
              <a:rPr lang="en-US" altLang="zh-TW" sz="2000" dirty="0"/>
              <a:t>(</a:t>
            </a:r>
            <a:r>
              <a:rPr lang="zh-TW" altLang="en-US" sz="2000" dirty="0"/>
              <a:t>平均</a:t>
            </a:r>
            <a:r>
              <a:rPr lang="en-US" altLang="zh-TW" sz="2000" dirty="0"/>
              <a:t>30</a:t>
            </a:r>
            <a:r>
              <a:rPr lang="zh-TW" altLang="en-US" sz="2000" dirty="0"/>
              <a:t>歲；標準差</a:t>
            </a:r>
            <a:r>
              <a:rPr lang="en-US" altLang="zh-TW" sz="2000" dirty="0"/>
              <a:t>11)</a:t>
            </a:r>
            <a:endParaRPr lang="zh-TW" altLang="en-US" sz="2000" dirty="0"/>
          </a:p>
        </p:txBody>
      </p:sp>
      <p:sp>
        <p:nvSpPr>
          <p:cNvPr id="15" name="文字方塊 14">
            <a:extLst>
              <a:ext uri="{FF2B5EF4-FFF2-40B4-BE49-F238E27FC236}">
                <a16:creationId xmlns:a16="http://schemas.microsoft.com/office/drawing/2014/main" id="{475B668C-C7A1-E8F1-5FB8-6CF9160FFB50}"/>
              </a:ext>
            </a:extLst>
          </p:cNvPr>
          <p:cNvSpPr txBox="1"/>
          <p:nvPr/>
        </p:nvSpPr>
        <p:spPr>
          <a:xfrm>
            <a:off x="677332" y="2125094"/>
            <a:ext cx="4059125" cy="400110"/>
          </a:xfrm>
          <a:prstGeom prst="rect">
            <a:avLst/>
          </a:prstGeom>
          <a:noFill/>
        </p:spPr>
        <p:txBody>
          <a:bodyPr wrap="none" rtlCol="0">
            <a:spAutoFit/>
          </a:bodyPr>
          <a:lstStyle/>
          <a:p>
            <a:r>
              <a:rPr lang="zh-TW" altLang="en-US" sz="2000" dirty="0"/>
              <a:t>男性 </a:t>
            </a:r>
            <a:r>
              <a:rPr lang="en-US" altLang="zh-TW" sz="2000" dirty="0"/>
              <a:t>:</a:t>
            </a:r>
            <a:r>
              <a:rPr lang="zh-TW" altLang="en-US" sz="2000" dirty="0"/>
              <a:t> </a:t>
            </a:r>
            <a:r>
              <a:rPr lang="en-US" altLang="zh-TW" sz="2000" dirty="0"/>
              <a:t>21</a:t>
            </a:r>
            <a:r>
              <a:rPr lang="zh-TW" altLang="en-US" sz="2000" dirty="0"/>
              <a:t>位 </a:t>
            </a:r>
            <a:r>
              <a:rPr lang="en-US" altLang="zh-TW" sz="2000" dirty="0"/>
              <a:t>(</a:t>
            </a:r>
            <a:r>
              <a:rPr lang="zh-TW" altLang="en-US" sz="2000" dirty="0"/>
              <a:t>平均</a:t>
            </a:r>
            <a:r>
              <a:rPr lang="en-US" altLang="zh-TW" sz="2000" dirty="0"/>
              <a:t>38</a:t>
            </a:r>
            <a:r>
              <a:rPr lang="zh-TW" altLang="en-US" sz="2000" dirty="0"/>
              <a:t>歲；標準差</a:t>
            </a:r>
            <a:r>
              <a:rPr lang="en-US" altLang="zh-TW" sz="2000" dirty="0"/>
              <a:t>19)</a:t>
            </a:r>
            <a:endParaRPr lang="zh-TW" altLang="en-US" sz="2000" dirty="0"/>
          </a:p>
        </p:txBody>
      </p:sp>
    </p:spTree>
    <p:extLst>
      <p:ext uri="{BB962C8B-B14F-4D97-AF65-F5344CB8AC3E}">
        <p14:creationId xmlns:p14="http://schemas.microsoft.com/office/powerpoint/2010/main" val="1670480941"/>
      </p:ext>
    </p:extLst>
  </p:cSld>
  <p:clrMapOvr>
    <a:masterClrMapping/>
  </p:clrMapOvr>
</p:sld>
</file>

<file path=ppt/theme/theme1.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英/中)微軟正黑體">
      <a:majorFont>
        <a:latin typeface="微軟正黑體"/>
        <a:ea typeface="微軟正黑體"/>
        <a:cs typeface=""/>
      </a:majorFont>
      <a:minorFont>
        <a:latin typeface="微軟正黑體"/>
        <a:ea typeface="微軟正黑體"/>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3123</TotalTime>
  <Words>1521</Words>
  <Application>Microsoft Office PowerPoint</Application>
  <PresentationFormat>如螢幕大小 (16:9)</PresentationFormat>
  <Paragraphs>179</Paragraphs>
  <Slides>18</Slides>
  <Notes>13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华文细黑</vt:lpstr>
      <vt:lpstr>微軟正黑體</vt:lpstr>
      <vt:lpstr>Arial</vt:lpstr>
      <vt:lpstr>Calibri</vt:lpstr>
      <vt:lpstr>Calibri Light</vt:lpstr>
      <vt:lpstr>Cambria</vt:lpstr>
      <vt:lpstr>Cambria Math</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宋錦玉</cp:lastModifiedBy>
  <cp:revision>25</cp:revision>
  <dcterms:created xsi:type="dcterms:W3CDTF">2018-05-21T13:45:59Z</dcterms:created>
  <dcterms:modified xsi:type="dcterms:W3CDTF">2022-11-29T08:46:38Z</dcterms:modified>
</cp:coreProperties>
</file>